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g4df2cac5f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 name="Google Shape;20;g4df2cac5f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ca9fbb10f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ca9fbb10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ca9fbb10f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ca9fbb10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ca9fbb10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ca9fbb10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ca9fbb1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ca9fbb1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4d66408ce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d66408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caveat with the bits argument: Not all bits are equal. Supervised Learning and Reinforcement Learning bits are much more “useful” bits than unsupervised raw input “bits”.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4d66408cee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d66408ce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4d66408ce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d66408ce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4d66408cee_0_3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d66408cee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7ca9fbb1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7ca9fbb1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4d66408cee_0_2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d66408ce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4d66408cee_0_3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d66408ce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4d66408cee_0_3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d66408ce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4d67507c89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d67507c8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4d67507c89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d67507c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4d67507c89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d67507c8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4d66408cee_0_3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d66408ce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4d66408cee_0_3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d66408cee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4d67507c89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d67507c8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7ca9fbb10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7ca9fbb10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ca9fbb10f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ca9fbb10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4d67507c89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d67507c8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4d67507c89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d67507c8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7ca9fbb10f_0_1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ca9fbb10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ca9fbb10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ca9fbb10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4d66408cee_0_3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d66408ce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4d66408cee_0_3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d66408ce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4d67507c89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d67507c8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4d67507c89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d67507c8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4d67507c89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d67507c8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ca9fbb10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ca9fbb10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6df2c53bc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df2c53bc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7ca9fbb10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ca9fbb10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ca9fbb10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ca9fbb10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6670"/>
              </a:lnSpc>
              <a:spcBef>
                <a:spcPts val="900"/>
              </a:spcBef>
              <a:spcAft>
                <a:spcPts val="0"/>
              </a:spcAft>
              <a:buClr>
                <a:schemeClr val="dk1"/>
              </a:buClr>
              <a:buSzPts val="1100"/>
              <a:buFont typeface="Arial"/>
              <a:buNone/>
            </a:pPr>
            <a:r>
              <a:t/>
            </a:r>
            <a:endParaRPr sz="1800">
              <a:solidFill>
                <a:srgbClr val="21212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7ca9fbb10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ca9fbb10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ca9fbb10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ca9fbb10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ca9fbb10f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ca9fbb10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971550"/>
            <a:ext cx="7772400" cy="857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Font typeface="Calibri"/>
              <a:buNone/>
              <a:defRPr>
                <a:latin typeface="Calibri"/>
                <a:ea typeface="Calibri"/>
                <a:cs typeface="Calibri"/>
                <a:sym typeface="Calibri"/>
              </a:defRPr>
            </a:lvl1pPr>
            <a:lvl2pPr lvl="1" algn="l">
              <a:spcBef>
                <a:spcPts val="0"/>
              </a:spcBef>
              <a:spcAft>
                <a:spcPts val="0"/>
              </a:spcAft>
              <a:buSzPts val="1400"/>
              <a:buFont typeface="Calibri"/>
              <a:buNone/>
              <a:defRPr>
                <a:latin typeface="Calibri"/>
                <a:ea typeface="Calibri"/>
                <a:cs typeface="Calibri"/>
                <a:sym typeface="Calibri"/>
              </a:defRPr>
            </a:lvl2pPr>
            <a:lvl3pPr lvl="2" algn="l">
              <a:spcBef>
                <a:spcPts val="0"/>
              </a:spcBef>
              <a:spcAft>
                <a:spcPts val="0"/>
              </a:spcAft>
              <a:buSzPts val="1400"/>
              <a:buFont typeface="Calibri"/>
              <a:buNone/>
              <a:defRPr>
                <a:latin typeface="Calibri"/>
                <a:ea typeface="Calibri"/>
                <a:cs typeface="Calibri"/>
                <a:sym typeface="Calibri"/>
              </a:defRPr>
            </a:lvl3pPr>
            <a:lvl4pPr lvl="3" algn="l">
              <a:spcBef>
                <a:spcPts val="0"/>
              </a:spcBef>
              <a:spcAft>
                <a:spcPts val="0"/>
              </a:spcAft>
              <a:buSzPts val="1400"/>
              <a:buFont typeface="Calibri"/>
              <a:buNone/>
              <a:defRPr>
                <a:latin typeface="Calibri"/>
                <a:ea typeface="Calibri"/>
                <a:cs typeface="Calibri"/>
                <a:sym typeface="Calibri"/>
              </a:defRPr>
            </a:lvl4pPr>
            <a:lvl5pPr lvl="4" algn="l">
              <a:spcBef>
                <a:spcPts val="0"/>
              </a:spcBef>
              <a:spcAft>
                <a:spcPts val="0"/>
              </a:spcAft>
              <a:buSzPts val="1400"/>
              <a:buFont typeface="Calibri"/>
              <a:buNone/>
              <a:defRPr>
                <a:latin typeface="Calibri"/>
                <a:ea typeface="Calibri"/>
                <a:cs typeface="Calibri"/>
                <a:sym typeface="Calibri"/>
              </a:defRPr>
            </a:lvl5pPr>
            <a:lvl6pPr lvl="5" algn="l">
              <a:spcBef>
                <a:spcPts val="0"/>
              </a:spcBef>
              <a:spcAft>
                <a:spcPts val="0"/>
              </a:spcAft>
              <a:buSzPts val="1400"/>
              <a:buFont typeface="Calibri"/>
              <a:buNone/>
              <a:defRPr>
                <a:latin typeface="Calibri"/>
                <a:ea typeface="Calibri"/>
                <a:cs typeface="Calibri"/>
                <a:sym typeface="Calibri"/>
              </a:defRPr>
            </a:lvl6pPr>
            <a:lvl7pPr lvl="6" algn="l">
              <a:spcBef>
                <a:spcPts val="0"/>
              </a:spcBef>
              <a:spcAft>
                <a:spcPts val="0"/>
              </a:spcAft>
              <a:buSzPts val="1400"/>
              <a:buFont typeface="Calibri"/>
              <a:buNone/>
              <a:defRPr>
                <a:latin typeface="Calibri"/>
                <a:ea typeface="Calibri"/>
                <a:cs typeface="Calibri"/>
                <a:sym typeface="Calibri"/>
              </a:defRPr>
            </a:lvl7pPr>
            <a:lvl8pPr lvl="7" algn="l">
              <a:spcBef>
                <a:spcPts val="0"/>
              </a:spcBef>
              <a:spcAft>
                <a:spcPts val="0"/>
              </a:spcAft>
              <a:buSzPts val="1400"/>
              <a:buFont typeface="Calibri"/>
              <a:buNone/>
              <a:defRPr>
                <a:latin typeface="Calibri"/>
                <a:ea typeface="Calibri"/>
                <a:cs typeface="Calibri"/>
                <a:sym typeface="Calibri"/>
              </a:defRPr>
            </a:lvl8pPr>
            <a:lvl9pPr lvl="8" algn="l">
              <a:spcBef>
                <a:spcPts val="0"/>
              </a:spcBef>
              <a:spcAft>
                <a:spcPts val="0"/>
              </a:spcAft>
              <a:buSzPts val="1400"/>
              <a:buFont typeface="Calibri"/>
              <a:buNone/>
              <a:defRPr>
                <a:latin typeface="Calibri"/>
                <a:ea typeface="Calibri"/>
                <a:cs typeface="Calibri"/>
                <a:sym typeface="Calibri"/>
              </a:defRPr>
            </a:lvl9pPr>
          </a:lstStyle>
          <a:p/>
        </p:txBody>
      </p:sp>
      <p:sp>
        <p:nvSpPr>
          <p:cNvPr id="12" name="Google Shape;12;p2"/>
          <p:cNvSpPr txBox="1"/>
          <p:nvPr>
            <p:ph idx="1" type="subTitle"/>
          </p:nvPr>
        </p:nvSpPr>
        <p:spPr>
          <a:xfrm>
            <a:off x="1371600" y="2400300"/>
            <a:ext cx="6400800" cy="13143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440"/>
              <a:buFont typeface="Calibri"/>
              <a:buNone/>
              <a:defRPr>
                <a:latin typeface="Calibri"/>
                <a:ea typeface="Calibri"/>
                <a:cs typeface="Calibri"/>
                <a:sym typeface="Calibri"/>
              </a:defRPr>
            </a:lvl1pPr>
            <a:lvl2pPr lvl="1" algn="l">
              <a:spcBef>
                <a:spcPts val="360"/>
              </a:spcBef>
              <a:spcAft>
                <a:spcPts val="0"/>
              </a:spcAft>
              <a:buSzPts val="990"/>
              <a:buFont typeface="Calibri"/>
              <a:buChar char="■"/>
              <a:defRPr>
                <a:latin typeface="Calibri"/>
                <a:ea typeface="Calibri"/>
                <a:cs typeface="Calibri"/>
                <a:sym typeface="Calibri"/>
              </a:defRPr>
            </a:lvl2pPr>
            <a:lvl3pPr lvl="2" algn="l">
              <a:spcBef>
                <a:spcPts val="360"/>
              </a:spcBef>
              <a:spcAft>
                <a:spcPts val="0"/>
              </a:spcAft>
              <a:buSzPts val="900"/>
              <a:buFont typeface="Calibri"/>
              <a:buChar char="■"/>
              <a:defRPr>
                <a:latin typeface="Calibri"/>
                <a:ea typeface="Calibri"/>
                <a:cs typeface="Calibri"/>
                <a:sym typeface="Calibri"/>
              </a:defRPr>
            </a:lvl3pPr>
            <a:lvl4pPr lvl="3" algn="l">
              <a:spcBef>
                <a:spcPts val="360"/>
              </a:spcBef>
              <a:spcAft>
                <a:spcPts val="0"/>
              </a:spcAft>
              <a:buSzPts val="990"/>
              <a:buFont typeface="Calibri"/>
              <a:buChar char="■"/>
              <a:defRPr>
                <a:latin typeface="Calibri"/>
                <a:ea typeface="Calibri"/>
                <a:cs typeface="Calibri"/>
                <a:sym typeface="Calibri"/>
              </a:defRPr>
            </a:lvl4pPr>
            <a:lvl5pPr lvl="4" algn="l">
              <a:spcBef>
                <a:spcPts val="360"/>
              </a:spcBef>
              <a:spcAft>
                <a:spcPts val="0"/>
              </a:spcAft>
              <a:buSzPts val="900"/>
              <a:buFont typeface="Calibri"/>
              <a:buChar char="■"/>
              <a:defRPr>
                <a:latin typeface="Calibri"/>
                <a:ea typeface="Calibri"/>
                <a:cs typeface="Calibri"/>
                <a:sym typeface="Calibri"/>
              </a:defRPr>
            </a:lvl5pPr>
            <a:lvl6pPr lvl="5" algn="l">
              <a:spcBef>
                <a:spcPts val="360"/>
              </a:spcBef>
              <a:spcAft>
                <a:spcPts val="0"/>
              </a:spcAft>
              <a:buSzPts val="900"/>
              <a:buFont typeface="Calibri"/>
              <a:buChar char="■"/>
              <a:defRPr>
                <a:latin typeface="Calibri"/>
                <a:ea typeface="Calibri"/>
                <a:cs typeface="Calibri"/>
                <a:sym typeface="Calibri"/>
              </a:defRPr>
            </a:lvl6pPr>
            <a:lvl7pPr lvl="6" algn="l">
              <a:spcBef>
                <a:spcPts val="360"/>
              </a:spcBef>
              <a:spcAft>
                <a:spcPts val="0"/>
              </a:spcAft>
              <a:buSzPts val="900"/>
              <a:buFont typeface="Calibri"/>
              <a:buChar char="■"/>
              <a:defRPr>
                <a:latin typeface="Calibri"/>
                <a:ea typeface="Calibri"/>
                <a:cs typeface="Calibri"/>
                <a:sym typeface="Calibri"/>
              </a:defRPr>
            </a:lvl7pPr>
            <a:lvl8pPr lvl="7" algn="l">
              <a:spcBef>
                <a:spcPts val="360"/>
              </a:spcBef>
              <a:spcAft>
                <a:spcPts val="0"/>
              </a:spcAft>
              <a:buSzPts val="900"/>
              <a:buFont typeface="Calibri"/>
              <a:buChar char="■"/>
              <a:defRPr>
                <a:latin typeface="Calibri"/>
                <a:ea typeface="Calibri"/>
                <a:cs typeface="Calibri"/>
                <a:sym typeface="Calibri"/>
              </a:defRPr>
            </a:lvl8pPr>
            <a:lvl9pPr lvl="8" algn="l">
              <a:spcBef>
                <a:spcPts val="360"/>
              </a:spcBef>
              <a:spcAft>
                <a:spcPts val="0"/>
              </a:spcAft>
              <a:buSzPts val="900"/>
              <a:buFont typeface="Calibri"/>
              <a:buChar char="■"/>
              <a:defRPr>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lvl1pPr lvl="0" rtl="0">
              <a:spcBef>
                <a:spcPts val="0"/>
              </a:spcBef>
              <a:spcAft>
                <a:spcPts val="0"/>
              </a:spcAft>
              <a:buSzPts val="1400"/>
              <a:buFont typeface="Calibri"/>
              <a:buNone/>
              <a:defRPr>
                <a:latin typeface="Calibri"/>
                <a:ea typeface="Calibri"/>
                <a:cs typeface="Calibri"/>
                <a:sym typeface="Calibri"/>
              </a:defRPr>
            </a:lvl1pPr>
            <a:lvl2pPr lvl="1" rtl="0">
              <a:spcBef>
                <a:spcPts val="0"/>
              </a:spcBef>
              <a:spcAft>
                <a:spcPts val="0"/>
              </a:spcAft>
              <a:buSzPts val="1400"/>
              <a:buFont typeface="Calibri"/>
              <a:buNone/>
              <a:defRPr>
                <a:latin typeface="Calibri"/>
                <a:ea typeface="Calibri"/>
                <a:cs typeface="Calibri"/>
                <a:sym typeface="Calibri"/>
              </a:defRPr>
            </a:lvl2pPr>
            <a:lvl3pPr lvl="2" rtl="0">
              <a:spcBef>
                <a:spcPts val="0"/>
              </a:spcBef>
              <a:spcAft>
                <a:spcPts val="0"/>
              </a:spcAft>
              <a:buSzPts val="1400"/>
              <a:buFont typeface="Calibri"/>
              <a:buNone/>
              <a:defRPr>
                <a:latin typeface="Calibri"/>
                <a:ea typeface="Calibri"/>
                <a:cs typeface="Calibri"/>
                <a:sym typeface="Calibri"/>
              </a:defRPr>
            </a:lvl3pPr>
            <a:lvl4pPr lvl="3" rtl="0">
              <a:spcBef>
                <a:spcPts val="0"/>
              </a:spcBef>
              <a:spcAft>
                <a:spcPts val="0"/>
              </a:spcAft>
              <a:buSzPts val="1400"/>
              <a:buFont typeface="Calibri"/>
              <a:buNone/>
              <a:defRPr>
                <a:latin typeface="Calibri"/>
                <a:ea typeface="Calibri"/>
                <a:cs typeface="Calibri"/>
                <a:sym typeface="Calibri"/>
              </a:defRPr>
            </a:lvl4pPr>
            <a:lvl5pPr lvl="4" rtl="0">
              <a:spcBef>
                <a:spcPts val="0"/>
              </a:spcBef>
              <a:spcAft>
                <a:spcPts val="0"/>
              </a:spcAft>
              <a:buSzPts val="1400"/>
              <a:buFont typeface="Calibri"/>
              <a:buNone/>
              <a:defRPr>
                <a:latin typeface="Calibri"/>
                <a:ea typeface="Calibri"/>
                <a:cs typeface="Calibri"/>
                <a:sym typeface="Calibri"/>
              </a:defRPr>
            </a:lvl5pPr>
            <a:lvl6pPr lvl="5" rtl="0">
              <a:spcBef>
                <a:spcPts val="0"/>
              </a:spcBef>
              <a:spcAft>
                <a:spcPts val="0"/>
              </a:spcAft>
              <a:buSzPts val="1400"/>
              <a:buFont typeface="Calibri"/>
              <a:buNone/>
              <a:defRPr>
                <a:latin typeface="Calibri"/>
                <a:ea typeface="Calibri"/>
                <a:cs typeface="Calibri"/>
                <a:sym typeface="Calibri"/>
              </a:defRPr>
            </a:lvl6pPr>
            <a:lvl7pPr lvl="6" rtl="0">
              <a:spcBef>
                <a:spcPts val="0"/>
              </a:spcBef>
              <a:spcAft>
                <a:spcPts val="0"/>
              </a:spcAft>
              <a:buSzPts val="1400"/>
              <a:buFont typeface="Calibri"/>
              <a:buNone/>
              <a:defRPr>
                <a:latin typeface="Calibri"/>
                <a:ea typeface="Calibri"/>
                <a:cs typeface="Calibri"/>
                <a:sym typeface="Calibri"/>
              </a:defRPr>
            </a:lvl7pPr>
            <a:lvl8pPr lvl="7" rtl="0">
              <a:spcBef>
                <a:spcPts val="0"/>
              </a:spcBef>
              <a:spcAft>
                <a:spcPts val="0"/>
              </a:spcAft>
              <a:buSzPts val="1400"/>
              <a:buFont typeface="Calibri"/>
              <a:buNone/>
              <a:defRPr>
                <a:latin typeface="Calibri"/>
                <a:ea typeface="Calibri"/>
                <a:cs typeface="Calibri"/>
                <a:sym typeface="Calibri"/>
              </a:defRPr>
            </a:lvl8pPr>
            <a:lvl9pPr lvl="8" rtl="0">
              <a:spcBef>
                <a:spcPts val="0"/>
              </a:spcBef>
              <a:spcAft>
                <a:spcPts val="0"/>
              </a:spcAft>
              <a:buSzPts val="1400"/>
              <a:buFont typeface="Calibri"/>
              <a:buNone/>
              <a:defRPr>
                <a:latin typeface="Calibri"/>
                <a:ea typeface="Calibri"/>
                <a:cs typeface="Calibri"/>
                <a:sym typeface="Calibri"/>
              </a:defRPr>
            </a:lvl9pPr>
          </a:lstStyle>
          <a:p/>
        </p:txBody>
      </p:sp>
      <p:sp>
        <p:nvSpPr>
          <p:cNvPr id="15" name="Google Shape;15;p3"/>
          <p:cNvSpPr/>
          <p:nvPr/>
        </p:nvSpPr>
        <p:spPr>
          <a:xfrm>
            <a:off x="0" y="4696150"/>
            <a:ext cx="9144000" cy="447300"/>
          </a:xfrm>
          <a:prstGeom prst="rect">
            <a:avLst/>
          </a:prstGeom>
          <a:solidFill>
            <a:srgbClr val="333399">
              <a:alpha val="42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Calibri"/>
                <a:ea typeface="Calibri"/>
                <a:cs typeface="Calibri"/>
                <a:sym typeface="Calibri"/>
              </a:rPr>
              <a:t>UC Berkeley -- Spring 2020 -- Deep Unsupervised Learning -- Pieter Abbeel, Peter Chen, Jonathan Ho, Aravind Srinivas, Alex Li, Wilson Yan -- L1 Intro</a:t>
            </a:r>
            <a:endParaRPr sz="1100">
              <a:solidFill>
                <a:schemeClr val="lt1"/>
              </a:solidFill>
              <a:latin typeface="Calibri"/>
              <a:ea typeface="Calibri"/>
              <a:cs typeface="Calibri"/>
              <a:sym typeface="Calibri"/>
            </a:endParaRPr>
          </a:p>
        </p:txBody>
      </p:sp>
      <p:sp>
        <p:nvSpPr>
          <p:cNvPr id="16" name="Google Shape;16;p3"/>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Calibri"/>
              <a:buChar char="■"/>
              <a:defRPr i="0" sz="2400" u="none" cap="none" strike="noStrike">
                <a:solidFill>
                  <a:schemeClr val="dk1"/>
                </a:solidFill>
                <a:latin typeface="Calibri"/>
                <a:ea typeface="Calibri"/>
                <a:cs typeface="Calibri"/>
                <a:sym typeface="Calibri"/>
              </a:defRPr>
            </a:lvl1pPr>
            <a:lvl2pPr indent="-298450" lvl="1" marL="914400" marR="0" rtl="0" algn="l">
              <a:spcBef>
                <a:spcPts val="400"/>
              </a:spcBef>
              <a:spcAft>
                <a:spcPts val="0"/>
              </a:spcAft>
              <a:buClr>
                <a:schemeClr val="hlink"/>
              </a:buClr>
              <a:buSzPts val="1100"/>
              <a:buFont typeface="Calibri"/>
              <a:buChar char="■"/>
              <a:defRPr i="0" sz="2000" u="none" cap="none" strike="noStrike">
                <a:solidFill>
                  <a:schemeClr val="dk1"/>
                </a:solidFill>
                <a:latin typeface="Calibri"/>
                <a:ea typeface="Calibri"/>
                <a:cs typeface="Calibri"/>
                <a:sym typeface="Calibri"/>
              </a:defRPr>
            </a:lvl2pPr>
            <a:lvl3pPr indent="-285750" lvl="2" marL="1371600" marR="0" rtl="0" algn="l">
              <a:spcBef>
                <a:spcPts val="360"/>
              </a:spcBef>
              <a:spcAft>
                <a:spcPts val="0"/>
              </a:spcAft>
              <a:buClr>
                <a:schemeClr val="folHlink"/>
              </a:buClr>
              <a:buSzPts val="900"/>
              <a:buFont typeface="Calibri"/>
              <a:buChar char="■"/>
              <a:defRPr i="0" sz="1800" u="none" cap="none" strike="noStrike">
                <a:solidFill>
                  <a:schemeClr val="dk1"/>
                </a:solidFill>
                <a:latin typeface="Calibri"/>
                <a:ea typeface="Calibri"/>
                <a:cs typeface="Calibri"/>
                <a:sym typeface="Calibri"/>
              </a:defRPr>
            </a:lvl3pPr>
            <a:lvl4pPr indent="-291464" lvl="3" marL="1828800" marR="0" rtl="0" algn="l">
              <a:spcBef>
                <a:spcPts val="360"/>
              </a:spcBef>
              <a:spcAft>
                <a:spcPts val="0"/>
              </a:spcAft>
              <a:buClr>
                <a:schemeClr val="accent2"/>
              </a:buClr>
              <a:buSzPts val="990"/>
              <a:buFont typeface="Calibri"/>
              <a:buChar char="■"/>
              <a:defRPr i="0" sz="1800" u="none" cap="none" strike="noStrike">
                <a:solidFill>
                  <a:schemeClr val="dk1"/>
                </a:solidFill>
                <a:latin typeface="Calibri"/>
                <a:ea typeface="Calibri"/>
                <a:cs typeface="Calibri"/>
                <a:sym typeface="Calibri"/>
              </a:defRPr>
            </a:lvl4pPr>
            <a:lvl5pPr indent="-285750" lvl="4" marL="22860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5pPr>
            <a:lvl6pPr indent="-285750" lvl="5" marL="27432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6pPr>
            <a:lvl7pPr indent="-285750" lvl="6" marL="32004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7pPr>
            <a:lvl8pPr indent="-285750" lvl="7" marL="36576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8pPr>
            <a:lvl9pPr indent="-285750" lvl="8" marL="41148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2686"/>
            <a:ext cx="9144000" cy="664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Font typeface="Calibri"/>
              <a:buNone/>
              <a:defRPr i="0" sz="40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2pPr>
            <a:lvl3pPr lvl="2"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3pPr>
            <a:lvl4pPr lvl="3"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4pPr>
            <a:lvl5pPr lvl="4"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5pPr>
            <a:lvl6pPr lvl="5"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6pPr>
            <a:lvl7pPr lvl="6"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7pPr>
            <a:lvl8pPr lvl="7"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8pPr>
            <a:lvl9pPr lvl="8" marR="0" rtl="0" algn="l">
              <a:spcBef>
                <a:spcPts val="0"/>
              </a:spcBef>
              <a:spcAft>
                <a:spcPts val="0"/>
              </a:spcAft>
              <a:buSzPts val="1400"/>
              <a:buFont typeface="Calibri"/>
              <a:buNone/>
              <a:defRPr i="0" sz="4400" u="none" cap="none" strike="noStrike">
                <a:solidFill>
                  <a:schemeClr val="dk2"/>
                </a:solidFill>
                <a:latin typeface="Calibri"/>
                <a:ea typeface="Calibri"/>
                <a:cs typeface="Calibri"/>
                <a:sym typeface="Calibri"/>
              </a:defRPr>
            </a:lvl9pPr>
          </a:lstStyle>
          <a:p/>
        </p:txBody>
      </p:sp>
      <p:cxnSp>
        <p:nvCxnSpPr>
          <p:cNvPr id="7" name="Google Shape;7;p1"/>
          <p:cNvCxnSpPr/>
          <p:nvPr/>
        </p:nvCxnSpPr>
        <p:spPr>
          <a:xfrm>
            <a:off x="0" y="670703"/>
            <a:ext cx="9144000" cy="0"/>
          </a:xfrm>
          <a:prstGeom prst="straightConnector1">
            <a:avLst/>
          </a:prstGeom>
          <a:noFill/>
          <a:ln cap="flat" cmpd="sng" w="38100">
            <a:solidFill>
              <a:srgbClr val="262672"/>
            </a:solidFill>
            <a:prstDash val="solid"/>
            <a:round/>
            <a:headEnd len="sm" w="sm" type="none"/>
            <a:tailEnd len="sm" w="sm" type="none"/>
          </a:ln>
        </p:spPr>
      </p:cxn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Calibri"/>
                <a:ea typeface="Calibri"/>
                <a:cs typeface="Calibri"/>
                <a:sym typeface="Calibri"/>
              </a:defRPr>
            </a:lvl1pPr>
            <a:lvl2pPr lvl="1" algn="r">
              <a:buNone/>
              <a:defRPr sz="1300">
                <a:solidFill>
                  <a:schemeClr val="lt1"/>
                </a:solidFill>
                <a:latin typeface="Calibri"/>
                <a:ea typeface="Calibri"/>
                <a:cs typeface="Calibri"/>
                <a:sym typeface="Calibri"/>
              </a:defRPr>
            </a:lvl2pPr>
            <a:lvl3pPr lvl="2" algn="r">
              <a:buNone/>
              <a:defRPr sz="1300">
                <a:solidFill>
                  <a:schemeClr val="lt1"/>
                </a:solidFill>
                <a:latin typeface="Calibri"/>
                <a:ea typeface="Calibri"/>
                <a:cs typeface="Calibri"/>
                <a:sym typeface="Calibri"/>
              </a:defRPr>
            </a:lvl3pPr>
            <a:lvl4pPr lvl="3" algn="r">
              <a:buNone/>
              <a:defRPr sz="1300">
                <a:solidFill>
                  <a:schemeClr val="lt1"/>
                </a:solidFill>
                <a:latin typeface="Calibri"/>
                <a:ea typeface="Calibri"/>
                <a:cs typeface="Calibri"/>
                <a:sym typeface="Calibri"/>
              </a:defRPr>
            </a:lvl4pPr>
            <a:lvl5pPr lvl="4" algn="r">
              <a:buNone/>
              <a:defRPr sz="1300">
                <a:solidFill>
                  <a:schemeClr val="lt1"/>
                </a:solidFill>
                <a:latin typeface="Calibri"/>
                <a:ea typeface="Calibri"/>
                <a:cs typeface="Calibri"/>
                <a:sym typeface="Calibri"/>
              </a:defRPr>
            </a:lvl5pPr>
            <a:lvl6pPr lvl="5" algn="r">
              <a:buNone/>
              <a:defRPr sz="1300">
                <a:solidFill>
                  <a:schemeClr val="lt1"/>
                </a:solidFill>
                <a:latin typeface="Calibri"/>
                <a:ea typeface="Calibri"/>
                <a:cs typeface="Calibri"/>
                <a:sym typeface="Calibri"/>
              </a:defRPr>
            </a:lvl6pPr>
            <a:lvl7pPr lvl="6" algn="r">
              <a:buNone/>
              <a:defRPr sz="1300">
                <a:solidFill>
                  <a:schemeClr val="lt1"/>
                </a:solidFill>
                <a:latin typeface="Calibri"/>
                <a:ea typeface="Calibri"/>
                <a:cs typeface="Calibri"/>
                <a:sym typeface="Calibri"/>
              </a:defRPr>
            </a:lvl7pPr>
            <a:lvl8pPr lvl="7" algn="r">
              <a:buNone/>
              <a:defRPr sz="1300">
                <a:solidFill>
                  <a:schemeClr val="lt1"/>
                </a:solidFill>
                <a:latin typeface="Calibri"/>
                <a:ea typeface="Calibri"/>
                <a:cs typeface="Calibri"/>
                <a:sym typeface="Calibri"/>
              </a:defRPr>
            </a:lvl8pPr>
            <a:lvl9pPr lvl="8" algn="r">
              <a:buNone/>
              <a:defRPr sz="13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Calibri"/>
              <a:buChar char="■"/>
              <a:defRPr i="0" sz="2400" u="none" cap="none" strike="noStrike">
                <a:solidFill>
                  <a:schemeClr val="dk1"/>
                </a:solidFill>
                <a:latin typeface="Calibri"/>
                <a:ea typeface="Calibri"/>
                <a:cs typeface="Calibri"/>
                <a:sym typeface="Calibri"/>
              </a:defRPr>
            </a:lvl1pPr>
            <a:lvl2pPr indent="-298450" lvl="1" marL="914400" marR="0" rtl="0" algn="l">
              <a:spcBef>
                <a:spcPts val="400"/>
              </a:spcBef>
              <a:spcAft>
                <a:spcPts val="0"/>
              </a:spcAft>
              <a:buClr>
                <a:schemeClr val="hlink"/>
              </a:buClr>
              <a:buSzPts val="1100"/>
              <a:buFont typeface="Calibri"/>
              <a:buChar char="■"/>
              <a:defRPr i="0" sz="2000" u="none" cap="none" strike="noStrike">
                <a:solidFill>
                  <a:schemeClr val="dk1"/>
                </a:solidFill>
                <a:latin typeface="Calibri"/>
                <a:ea typeface="Calibri"/>
                <a:cs typeface="Calibri"/>
                <a:sym typeface="Calibri"/>
              </a:defRPr>
            </a:lvl2pPr>
            <a:lvl3pPr indent="-285750" lvl="2" marL="1371600" marR="0" rtl="0" algn="l">
              <a:spcBef>
                <a:spcPts val="360"/>
              </a:spcBef>
              <a:spcAft>
                <a:spcPts val="0"/>
              </a:spcAft>
              <a:buClr>
                <a:schemeClr val="folHlink"/>
              </a:buClr>
              <a:buSzPts val="900"/>
              <a:buFont typeface="Calibri"/>
              <a:buChar char="■"/>
              <a:defRPr i="0" sz="1800" u="none" cap="none" strike="noStrike">
                <a:solidFill>
                  <a:schemeClr val="dk1"/>
                </a:solidFill>
                <a:latin typeface="Calibri"/>
                <a:ea typeface="Calibri"/>
                <a:cs typeface="Calibri"/>
                <a:sym typeface="Calibri"/>
              </a:defRPr>
            </a:lvl3pPr>
            <a:lvl4pPr indent="-291464" lvl="3" marL="1828800" marR="0" rtl="0" algn="l">
              <a:spcBef>
                <a:spcPts val="360"/>
              </a:spcBef>
              <a:spcAft>
                <a:spcPts val="0"/>
              </a:spcAft>
              <a:buClr>
                <a:schemeClr val="accent2"/>
              </a:buClr>
              <a:buSzPts val="990"/>
              <a:buFont typeface="Calibri"/>
              <a:buChar char="■"/>
              <a:defRPr i="0" sz="1800" u="none" cap="none" strike="noStrike">
                <a:solidFill>
                  <a:schemeClr val="dk1"/>
                </a:solidFill>
                <a:latin typeface="Calibri"/>
                <a:ea typeface="Calibri"/>
                <a:cs typeface="Calibri"/>
                <a:sym typeface="Calibri"/>
              </a:defRPr>
            </a:lvl4pPr>
            <a:lvl5pPr indent="-285750" lvl="4" marL="22860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5pPr>
            <a:lvl6pPr indent="-285750" lvl="5" marL="27432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6pPr>
            <a:lvl7pPr indent="-285750" lvl="6" marL="32004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7pPr>
            <a:lvl8pPr indent="-285750" lvl="7" marL="36576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8pPr>
            <a:lvl9pPr indent="-285750" lvl="8" marL="4114800" marR="0" rtl="0" algn="l">
              <a:spcBef>
                <a:spcPts val="360"/>
              </a:spcBef>
              <a:spcAft>
                <a:spcPts val="0"/>
              </a:spcAft>
              <a:buClr>
                <a:schemeClr val="accent1"/>
              </a:buClr>
              <a:buSzPts val="900"/>
              <a:buFont typeface="Calibri"/>
              <a:buChar char="■"/>
              <a:defRPr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5.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25.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youtube.com/watch?v=sW6D34mckkk" TargetMode="External"/><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storage.googleapis.com/deepmind-media/pixie/us-english/parametric-1.wav" TargetMode="External"/><Relationship Id="rId4" Type="http://schemas.openxmlformats.org/officeDocument/2006/relationships/hyperlink" Target="https://storage.googleapis.com/deepmind-media/pixie/us-english/wavenet-1.wav" TargetMode="External"/><Relationship Id="rId5" Type="http://schemas.openxmlformats.org/officeDocument/2006/relationships/image" Target="../media/image2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sites.google.com/view/berkeley-cs294-158-sp20/home" TargetMode="External"/><Relationship Id="rId4" Type="http://schemas.openxmlformats.org/officeDocument/2006/relationships/hyperlink" Target="mailto:cs294-158-staff@lists.berkeley.ed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talktotransformer.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4"/>
          <p:cNvSpPr txBox="1"/>
          <p:nvPr>
            <p:ph type="ctrTitle"/>
          </p:nvPr>
        </p:nvSpPr>
        <p:spPr>
          <a:xfrm>
            <a:off x="685800" y="971550"/>
            <a:ext cx="7772400" cy="85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b="1" lang="en" sz="3600"/>
              <a:t>CS294-158 Deep Unsupervised Learning</a:t>
            </a:r>
            <a:endParaRPr b="1" sz="3600"/>
          </a:p>
        </p:txBody>
      </p:sp>
      <p:sp>
        <p:nvSpPr>
          <p:cNvPr id="23" name="Google Shape;23;p4"/>
          <p:cNvSpPr txBox="1"/>
          <p:nvPr>
            <p:ph idx="1" type="subTitle"/>
          </p:nvPr>
        </p:nvSpPr>
        <p:spPr>
          <a:xfrm>
            <a:off x="0" y="4000500"/>
            <a:ext cx="9144000" cy="10353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400"/>
              <a:t>Pieter Abbeel, Xi (Peter) Chen, Jonathan Ho, Aravind Srinivas, Alex Li, Wilson Yan</a:t>
            </a:r>
            <a:endParaRPr sz="1400"/>
          </a:p>
          <a:p>
            <a:pPr indent="0" lvl="0" marL="0" rtl="0" algn="ctr">
              <a:spcBef>
                <a:spcPts val="480"/>
              </a:spcBef>
              <a:spcAft>
                <a:spcPts val="0"/>
              </a:spcAft>
              <a:buNone/>
            </a:pPr>
            <a:r>
              <a:rPr lang="en" sz="1400"/>
              <a:t>UC Berkeley</a:t>
            </a:r>
            <a:endParaRPr sz="1400"/>
          </a:p>
        </p:txBody>
      </p:sp>
      <p:pic>
        <p:nvPicPr>
          <p:cNvPr id="24" name="Google Shape;24;p4"/>
          <p:cNvPicPr preferRelativeResize="0"/>
          <p:nvPr/>
        </p:nvPicPr>
        <p:blipFill>
          <a:blip r:embed="rId3">
            <a:alphaModFix/>
          </a:blip>
          <a:stretch>
            <a:fillRect/>
          </a:stretch>
        </p:blipFill>
        <p:spPr>
          <a:xfrm>
            <a:off x="3576425" y="3008250"/>
            <a:ext cx="932927" cy="932927"/>
          </a:xfrm>
          <a:prstGeom prst="rect">
            <a:avLst/>
          </a:prstGeom>
          <a:noFill/>
          <a:ln>
            <a:noFill/>
          </a:ln>
        </p:spPr>
      </p:pic>
      <p:pic>
        <p:nvPicPr>
          <p:cNvPr id="25" name="Google Shape;25;p4"/>
          <p:cNvPicPr preferRelativeResize="0"/>
          <p:nvPr/>
        </p:nvPicPr>
        <p:blipFill>
          <a:blip r:embed="rId4">
            <a:alphaModFix/>
          </a:blip>
          <a:stretch>
            <a:fillRect/>
          </a:stretch>
        </p:blipFill>
        <p:spPr>
          <a:xfrm>
            <a:off x="2534425" y="3008250"/>
            <a:ext cx="932925" cy="932925"/>
          </a:xfrm>
          <a:prstGeom prst="rect">
            <a:avLst/>
          </a:prstGeom>
          <a:noFill/>
          <a:ln>
            <a:noFill/>
          </a:ln>
        </p:spPr>
      </p:pic>
      <p:pic>
        <p:nvPicPr>
          <p:cNvPr id="26" name="Google Shape;26;p4"/>
          <p:cNvPicPr preferRelativeResize="0"/>
          <p:nvPr/>
        </p:nvPicPr>
        <p:blipFill>
          <a:blip r:embed="rId5">
            <a:alphaModFix/>
          </a:blip>
          <a:stretch>
            <a:fillRect/>
          </a:stretch>
        </p:blipFill>
        <p:spPr>
          <a:xfrm>
            <a:off x="4618425" y="3020800"/>
            <a:ext cx="932925" cy="932925"/>
          </a:xfrm>
          <a:prstGeom prst="rect">
            <a:avLst/>
          </a:prstGeom>
          <a:noFill/>
          <a:ln>
            <a:noFill/>
          </a:ln>
        </p:spPr>
      </p:pic>
      <p:pic>
        <p:nvPicPr>
          <p:cNvPr id="27" name="Google Shape;27;p4"/>
          <p:cNvPicPr preferRelativeResize="0"/>
          <p:nvPr/>
        </p:nvPicPr>
        <p:blipFill>
          <a:blip r:embed="rId6">
            <a:alphaModFix/>
          </a:blip>
          <a:stretch>
            <a:fillRect/>
          </a:stretch>
        </p:blipFill>
        <p:spPr>
          <a:xfrm>
            <a:off x="1492420" y="3008250"/>
            <a:ext cx="932925" cy="945475"/>
          </a:xfrm>
          <a:prstGeom prst="rect">
            <a:avLst/>
          </a:prstGeom>
          <a:noFill/>
          <a:ln>
            <a:noFill/>
          </a:ln>
        </p:spPr>
      </p:pic>
      <p:sp>
        <p:nvSpPr>
          <p:cNvPr id="28" name="Google Shape;28;p4"/>
          <p:cNvSpPr txBox="1"/>
          <p:nvPr>
            <p:ph idx="1" type="subTitle"/>
          </p:nvPr>
        </p:nvSpPr>
        <p:spPr>
          <a:xfrm>
            <a:off x="0" y="2095500"/>
            <a:ext cx="9144000" cy="630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b="1" lang="en"/>
              <a:t>Lecture 1 Intro: Logistics and Motivation</a:t>
            </a:r>
            <a:endParaRPr b="1" sz="2400"/>
          </a:p>
          <a:p>
            <a:pPr indent="0" lvl="0" marL="0" rtl="0" algn="ctr">
              <a:spcBef>
                <a:spcPts val="480"/>
              </a:spcBef>
              <a:spcAft>
                <a:spcPts val="0"/>
              </a:spcAft>
              <a:buNone/>
            </a:pPr>
            <a:r>
              <a:t/>
            </a:r>
            <a:endParaRPr/>
          </a:p>
        </p:txBody>
      </p:sp>
      <p:pic>
        <p:nvPicPr>
          <p:cNvPr id="29" name="Google Shape;29;p4"/>
          <p:cNvPicPr preferRelativeResize="0"/>
          <p:nvPr/>
        </p:nvPicPr>
        <p:blipFill rotWithShape="1">
          <a:blip r:embed="rId7">
            <a:alphaModFix/>
          </a:blip>
          <a:srcRect b="34404" l="33698" r="12358" t="10574"/>
          <a:stretch/>
        </p:blipFill>
        <p:spPr>
          <a:xfrm>
            <a:off x="5632375" y="3020800"/>
            <a:ext cx="895126" cy="932924"/>
          </a:xfrm>
          <a:prstGeom prst="rect">
            <a:avLst/>
          </a:prstGeom>
          <a:noFill/>
          <a:ln>
            <a:noFill/>
          </a:ln>
        </p:spPr>
      </p:pic>
      <p:pic>
        <p:nvPicPr>
          <p:cNvPr id="30" name="Google Shape;30;p4"/>
          <p:cNvPicPr preferRelativeResize="0"/>
          <p:nvPr/>
        </p:nvPicPr>
        <p:blipFill rotWithShape="1">
          <a:blip r:embed="rId8">
            <a:alphaModFix/>
          </a:blip>
          <a:srcRect b="36426" l="29184" r="26470" t="17655"/>
          <a:stretch/>
        </p:blipFill>
        <p:spPr>
          <a:xfrm>
            <a:off x="6608525" y="3013337"/>
            <a:ext cx="895126" cy="947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Final Project -- Timeline</a:t>
            </a:r>
            <a:endParaRPr/>
          </a:p>
        </p:txBody>
      </p:sp>
      <p:sp>
        <p:nvSpPr>
          <p:cNvPr id="103" name="Google Shape;103;p13"/>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900"/>
              </a:spcBef>
              <a:spcAft>
                <a:spcPts val="0"/>
              </a:spcAft>
              <a:buClr>
                <a:schemeClr val="dk1"/>
              </a:buClr>
              <a:buSzPts val="1100"/>
              <a:buFont typeface="Arial"/>
              <a:buNone/>
            </a:pPr>
            <a:r>
              <a:rPr b="1" lang="en" sz="1400">
                <a:solidFill>
                  <a:srgbClr val="212121"/>
                </a:solidFill>
                <a:latin typeface="Arial"/>
                <a:ea typeface="Arial"/>
                <a:cs typeface="Arial"/>
                <a:sym typeface="Arial"/>
              </a:rPr>
              <a:t>- March 2nd Project Proposals Due:</a:t>
            </a:r>
            <a:r>
              <a:rPr lang="en" sz="1400">
                <a:solidFill>
                  <a:srgbClr val="212121"/>
                </a:solidFill>
                <a:latin typeface="Arial"/>
                <a:ea typeface="Arial"/>
                <a:cs typeface="Arial"/>
                <a:sym typeface="Arial"/>
              </a:rPr>
              <a:t> 1 page description of project + goals for milestone.  -- Submission through google doc shared with instructors, so we can give feedback/suggestions most easily.</a:t>
            </a:r>
            <a:endParaRPr sz="1400">
              <a:solidFill>
                <a:srgbClr val="212121"/>
              </a:solidFill>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rPr b="1" lang="en" sz="1400">
                <a:solidFill>
                  <a:srgbClr val="212121"/>
                </a:solidFill>
                <a:latin typeface="Arial"/>
                <a:ea typeface="Arial"/>
                <a:cs typeface="Arial"/>
                <a:sym typeface="Arial"/>
              </a:rPr>
              <a:t>- March 9th Approved Project Proposals Due:</a:t>
            </a:r>
            <a:r>
              <a:rPr lang="en" sz="1400">
                <a:solidFill>
                  <a:srgbClr val="212121"/>
                </a:solidFill>
                <a:latin typeface="Arial"/>
                <a:ea typeface="Arial"/>
                <a:cs typeface="Arial"/>
                <a:sym typeface="Arial"/>
              </a:rPr>
              <a:t> by this time your proposals should have incorporated instructor feedback, at this stage it should be assured that your proposal is of right fit and scope</a:t>
            </a:r>
            <a:endParaRPr sz="1400">
              <a:solidFill>
                <a:srgbClr val="212121"/>
              </a:solidFill>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rPr b="1" lang="en" sz="1400">
                <a:solidFill>
                  <a:srgbClr val="212121"/>
                </a:solidFill>
                <a:latin typeface="Arial"/>
                <a:ea typeface="Arial"/>
                <a:cs typeface="Arial"/>
                <a:sym typeface="Arial"/>
              </a:rPr>
              <a:t>- April 13th 3-Page Milestone Due:</a:t>
            </a:r>
            <a:r>
              <a:rPr lang="en" sz="1400">
                <a:solidFill>
                  <a:srgbClr val="212121"/>
                </a:solidFill>
                <a:latin typeface="Arial"/>
                <a:ea typeface="Arial"/>
                <a:cs typeface="Arial"/>
                <a:sym typeface="Arial"/>
              </a:rPr>
              <a:t>  This is to make sure you are indeed making progress on the project and an opportunity to get feedback on your progress thus far, as well as on any revisions you might want to propose to your project goals.  Expectation is that you report on some initial experimental findings (or if you are doing something purely theoretical, some initial progress on that front).  -- Submission through google doc shared with instructors, so we can give feedback/suggestions most easily.</a:t>
            </a:r>
            <a:endParaRPr sz="1400">
              <a:solidFill>
                <a:srgbClr val="212121"/>
              </a:solidFill>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rPr b="1" lang="en" sz="1400">
                <a:solidFill>
                  <a:srgbClr val="212121"/>
                </a:solidFill>
                <a:latin typeface="Arial"/>
                <a:ea typeface="Arial"/>
                <a:cs typeface="Arial"/>
                <a:sym typeface="Arial"/>
              </a:rPr>
              <a:t>- May 13th Project Presentations:</a:t>
            </a:r>
            <a:r>
              <a:rPr lang="en" sz="1400">
                <a:solidFill>
                  <a:srgbClr val="212121"/>
                </a:solidFill>
                <a:latin typeface="Arial"/>
                <a:ea typeface="Arial"/>
                <a:cs typeface="Arial"/>
                <a:sym typeface="Arial"/>
              </a:rPr>
              <a:t>  250 SDH, 5-8pm (same as lecture slot)</a:t>
            </a:r>
            <a:endParaRPr sz="1400">
              <a:solidFill>
                <a:srgbClr val="212121"/>
              </a:solidFill>
              <a:latin typeface="Arial"/>
              <a:ea typeface="Arial"/>
              <a:cs typeface="Arial"/>
              <a:sym typeface="Arial"/>
            </a:endParaRPr>
          </a:p>
          <a:p>
            <a:pPr indent="0" lvl="0" marL="0" rtl="0" algn="l">
              <a:lnSpc>
                <a:spcPct val="115000"/>
              </a:lnSpc>
              <a:spcBef>
                <a:spcPts val="900"/>
              </a:spcBef>
              <a:spcAft>
                <a:spcPts val="0"/>
              </a:spcAft>
              <a:buNone/>
            </a:pPr>
            <a:r>
              <a:rPr b="1" lang="en" sz="1400">
                <a:solidFill>
                  <a:srgbClr val="212121"/>
                </a:solidFill>
                <a:latin typeface="Arial"/>
                <a:ea typeface="Arial"/>
                <a:cs typeface="Arial"/>
                <a:sym typeface="Arial"/>
              </a:rPr>
              <a:t>- May 15th 6-Page Final Project Reports Due</a:t>
            </a:r>
            <a:endParaRPr b="1" sz="1400">
              <a:solidFill>
                <a:srgbClr val="212121"/>
              </a:solidFill>
              <a:latin typeface="Arial"/>
              <a:ea typeface="Arial"/>
              <a:cs typeface="Arial"/>
              <a:sym typeface="Arial"/>
            </a:endParaRPr>
          </a:p>
        </p:txBody>
      </p:sp>
      <p:sp>
        <p:nvSpPr>
          <p:cNvPr id="104" name="Google Shape;10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1000"/>
                                        <p:tgtEl>
                                          <p:spTgt spid="10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4"/>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Grading Logistics</a:t>
            </a:r>
            <a:endParaRPr/>
          </a:p>
        </p:txBody>
      </p:sp>
      <p:sp>
        <p:nvSpPr>
          <p:cNvPr id="110" name="Google Shape;110;p14"/>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65760" lvl="0" marL="342900" rtl="0" algn="l">
              <a:spcBef>
                <a:spcPts val="480"/>
              </a:spcBef>
              <a:spcAft>
                <a:spcPts val="0"/>
              </a:spcAft>
              <a:buClr>
                <a:schemeClr val="dk2"/>
              </a:buClr>
              <a:buSzPts val="1800"/>
              <a:buChar char="■"/>
            </a:pPr>
            <a:r>
              <a:rPr lang="en"/>
              <a:t>60% Homework</a:t>
            </a:r>
            <a:endParaRPr/>
          </a:p>
          <a:p>
            <a:pPr indent="0" lvl="0" marL="0" rtl="0" algn="l">
              <a:spcBef>
                <a:spcPts val="480"/>
              </a:spcBef>
              <a:spcAft>
                <a:spcPts val="0"/>
              </a:spcAft>
              <a:buNone/>
            </a:pPr>
            <a:r>
              <a:t/>
            </a:r>
            <a:endParaRPr sz="600"/>
          </a:p>
          <a:p>
            <a:pPr indent="-365760" lvl="0" marL="342900" rtl="0" algn="l">
              <a:spcBef>
                <a:spcPts val="480"/>
              </a:spcBef>
              <a:spcAft>
                <a:spcPts val="0"/>
              </a:spcAft>
              <a:buClr>
                <a:schemeClr val="dk2"/>
              </a:buClr>
              <a:buSzPts val="1800"/>
              <a:buChar char="■"/>
            </a:pPr>
            <a:r>
              <a:rPr lang="en"/>
              <a:t>10% Midterm</a:t>
            </a:r>
            <a:endParaRPr/>
          </a:p>
          <a:p>
            <a:pPr indent="0" lvl="0" marL="0" rtl="0" algn="l">
              <a:spcBef>
                <a:spcPts val="480"/>
              </a:spcBef>
              <a:spcAft>
                <a:spcPts val="0"/>
              </a:spcAft>
              <a:buNone/>
            </a:pPr>
            <a:r>
              <a:t/>
            </a:r>
            <a:endParaRPr sz="600"/>
          </a:p>
          <a:p>
            <a:pPr indent="-365760" lvl="0" marL="342900" rtl="0" algn="l">
              <a:spcBef>
                <a:spcPts val="480"/>
              </a:spcBef>
              <a:spcAft>
                <a:spcPts val="0"/>
              </a:spcAft>
              <a:buClr>
                <a:schemeClr val="dk2"/>
              </a:buClr>
              <a:buSzPts val="1800"/>
              <a:buChar char="■"/>
            </a:pPr>
            <a:r>
              <a:rPr lang="en"/>
              <a:t>30% Final Project</a:t>
            </a:r>
            <a:endParaRPr/>
          </a:p>
          <a:p>
            <a:pPr indent="0" lvl="0" marL="0" rtl="0" algn="l">
              <a:lnSpc>
                <a:spcPct val="150000"/>
              </a:lnSpc>
              <a:spcBef>
                <a:spcPts val="480"/>
              </a:spcBef>
              <a:spcAft>
                <a:spcPts val="0"/>
              </a:spcAft>
              <a:buNone/>
            </a:pPr>
            <a:r>
              <a:t/>
            </a:r>
            <a:endParaRPr sz="1800"/>
          </a:p>
        </p:txBody>
      </p:sp>
      <p:sp>
        <p:nvSpPr>
          <p:cNvPr id="111" name="Google Shape;11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 we need to attend class?</a:t>
            </a:r>
            <a:endParaRPr/>
          </a:p>
        </p:txBody>
      </p:sp>
      <p:sp>
        <p:nvSpPr>
          <p:cNvPr id="117" name="Google Shape;11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15"/>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65760" lvl="0" marL="342900" rtl="0" algn="l">
              <a:spcBef>
                <a:spcPts val="480"/>
              </a:spcBef>
              <a:spcAft>
                <a:spcPts val="0"/>
              </a:spcAft>
              <a:buClr>
                <a:schemeClr val="dk2"/>
              </a:buClr>
              <a:buSzPts val="1800"/>
              <a:buChar char="■"/>
            </a:pPr>
            <a:r>
              <a:rPr lang="en"/>
              <a:t>No hard requirement</a:t>
            </a:r>
            <a:endParaRPr/>
          </a:p>
          <a:p>
            <a:pPr indent="0" lvl="0" marL="0" rtl="0" algn="l">
              <a:spcBef>
                <a:spcPts val="480"/>
              </a:spcBef>
              <a:spcAft>
                <a:spcPts val="0"/>
              </a:spcAft>
              <a:buNone/>
            </a:pPr>
            <a:r>
              <a:t/>
            </a:r>
            <a:endParaRPr sz="600"/>
          </a:p>
          <a:p>
            <a:pPr indent="-365760" lvl="0" marL="342900" rtl="0" algn="l">
              <a:spcBef>
                <a:spcPts val="480"/>
              </a:spcBef>
              <a:spcAft>
                <a:spcPts val="0"/>
              </a:spcAft>
              <a:buClr>
                <a:schemeClr val="dk2"/>
              </a:buClr>
              <a:buSzPts val="1800"/>
              <a:buChar char="■"/>
            </a:pPr>
            <a:r>
              <a:rPr lang="en"/>
              <a:t>BUT: very highly recommended</a:t>
            </a:r>
            <a:endParaRPr/>
          </a:p>
          <a:p>
            <a:pPr indent="-304800" lvl="1" marL="742950" rtl="0" algn="l">
              <a:spcBef>
                <a:spcPts val="400"/>
              </a:spcBef>
              <a:spcAft>
                <a:spcPts val="0"/>
              </a:spcAft>
              <a:buClr>
                <a:schemeClr val="lt2"/>
              </a:buClr>
              <a:buSzPts val="1400"/>
              <a:buChar char="■"/>
            </a:pPr>
            <a:r>
              <a:rPr lang="en"/>
              <a:t>Great opportunity to get to know other students at Berkeley embarking on Deep Unsupervised Learning</a:t>
            </a:r>
            <a:endParaRPr/>
          </a:p>
          <a:p>
            <a:pPr indent="-304800" lvl="1" marL="742950" rtl="0" algn="l">
              <a:spcBef>
                <a:spcPts val="400"/>
              </a:spcBef>
              <a:spcAft>
                <a:spcPts val="0"/>
              </a:spcAft>
              <a:buClr>
                <a:schemeClr val="lt2"/>
              </a:buClr>
              <a:buSzPts val="1400"/>
              <a:buChar char="■"/>
            </a:pPr>
            <a:r>
              <a:rPr lang="en"/>
              <a:t>Pizza!</a:t>
            </a:r>
            <a:endParaRPr/>
          </a:p>
          <a:p>
            <a:pPr indent="0" lvl="0" marL="0" rtl="0" algn="l">
              <a:lnSpc>
                <a:spcPct val="150000"/>
              </a:lnSpc>
              <a:spcBef>
                <a:spcPts val="480"/>
              </a:spcBef>
              <a:spcAft>
                <a:spcPts val="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animEffect filter="fade" transition="in">
                                      <p:cBhvr>
                                        <p:cTn dur="1000"/>
                                        <p:tgtEl>
                                          <p:spTgt spid="1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4" st="4"/>
                                            </p:txEl>
                                          </p:spTgt>
                                        </p:tgtEl>
                                        <p:attrNameLst>
                                          <p:attrName>style.visibility</p:attrName>
                                        </p:attrNameLst>
                                      </p:cBhvr>
                                      <p:to>
                                        <p:strVal val="visible"/>
                                      </p:to>
                                    </p:set>
                                    <p:animEffect filter="fade" transition="in">
                                      <p:cBhvr>
                                        <p:cTn dur="1000"/>
                                        <p:tgtEl>
                                          <p:spTgt spid="1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5" st="5"/>
                                            </p:txEl>
                                          </p:spTgt>
                                        </p:tgtEl>
                                        <p:attrNameLst>
                                          <p:attrName>style.visibility</p:attrName>
                                        </p:attrNameLst>
                                      </p:cBhvr>
                                      <p:to>
                                        <p:strVal val="visible"/>
                                      </p:to>
                                    </p:set>
                                    <p:animEffect filter="fade" transition="in">
                                      <p:cBhvr>
                                        <p:cTn dur="1000"/>
                                        <p:tgtEl>
                                          <p:spTgt spid="11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WARNING</a:t>
            </a:r>
            <a:endParaRPr/>
          </a:p>
        </p:txBody>
      </p:sp>
      <p:sp>
        <p:nvSpPr>
          <p:cNvPr id="124" name="Google Shape;124;p16"/>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Second</a:t>
            </a:r>
            <a:r>
              <a:rPr lang="en"/>
              <a:t> offering of this course</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
              <a:t>There will be some rough edges, please bear with us </a:t>
            </a:r>
            <a:endParaRPr/>
          </a:p>
          <a:p>
            <a:pPr indent="0" lvl="0" marL="0" rtl="0" algn="l">
              <a:spcBef>
                <a:spcPts val="480"/>
              </a:spcBef>
              <a:spcAft>
                <a:spcPts val="0"/>
              </a:spcAft>
              <a:buNone/>
            </a:pPr>
            <a:r>
              <a:rPr lang="en"/>
              <a:t>+ give feedback!</a:t>
            </a:r>
            <a:endParaRPr/>
          </a:p>
        </p:txBody>
      </p:sp>
      <p:sp>
        <p:nvSpPr>
          <p:cNvPr id="125" name="Google Shape;12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What is Deep Unsupervised Learning?</a:t>
            </a:r>
            <a:endParaRPr/>
          </a:p>
        </p:txBody>
      </p:sp>
      <p:sp>
        <p:nvSpPr>
          <p:cNvPr id="131" name="Google Shape;131;p17"/>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320040" lvl="0" marL="457200" rtl="0" algn="l">
              <a:lnSpc>
                <a:spcPct val="115000"/>
              </a:lnSpc>
              <a:spcBef>
                <a:spcPts val="480"/>
              </a:spcBef>
              <a:spcAft>
                <a:spcPts val="0"/>
              </a:spcAft>
              <a:buSzPts val="1440"/>
              <a:buChar char="■"/>
            </a:pPr>
            <a:r>
              <a:rPr lang="en"/>
              <a:t>Capturing rich patterns in raw data with deep networks in a </a:t>
            </a:r>
            <a:r>
              <a:rPr b="1" lang="en"/>
              <a:t>label-free</a:t>
            </a:r>
            <a:r>
              <a:rPr lang="en"/>
              <a:t> way</a:t>
            </a:r>
            <a:endParaRPr/>
          </a:p>
          <a:p>
            <a:pPr indent="-342900" lvl="1" marL="914400" rtl="0" algn="l">
              <a:lnSpc>
                <a:spcPct val="115000"/>
              </a:lnSpc>
              <a:spcBef>
                <a:spcPts val="0"/>
              </a:spcBef>
              <a:spcAft>
                <a:spcPts val="0"/>
              </a:spcAft>
              <a:buSzPts val="1800"/>
              <a:buChar char="■"/>
            </a:pPr>
            <a:r>
              <a:rPr lang="en" sz="1800"/>
              <a:t>Generative Models: recreate raw data distribution</a:t>
            </a:r>
            <a:endParaRPr sz="1800"/>
          </a:p>
          <a:p>
            <a:pPr indent="-342900" lvl="1" marL="914400" rtl="0" algn="l">
              <a:lnSpc>
                <a:spcPct val="115000"/>
              </a:lnSpc>
              <a:spcBef>
                <a:spcPts val="0"/>
              </a:spcBef>
              <a:spcAft>
                <a:spcPts val="0"/>
              </a:spcAft>
              <a:buSzPts val="1800"/>
              <a:buChar char="■"/>
            </a:pPr>
            <a:r>
              <a:rPr lang="en" sz="1800"/>
              <a:t>Self-supervised Learning: “puzzle” tasks that require semantic understanding</a:t>
            </a:r>
            <a:endParaRPr sz="1800"/>
          </a:p>
          <a:p>
            <a:pPr indent="-320040" lvl="0" marL="457200" rtl="0" algn="l">
              <a:lnSpc>
                <a:spcPct val="115000"/>
              </a:lnSpc>
              <a:spcBef>
                <a:spcPts val="0"/>
              </a:spcBef>
              <a:spcAft>
                <a:spcPts val="0"/>
              </a:spcAft>
              <a:buSzPts val="1440"/>
              <a:buChar char="■"/>
            </a:pPr>
            <a:r>
              <a:rPr lang="en"/>
              <a:t>But why do we care?</a:t>
            </a:r>
            <a:endParaRPr/>
          </a:p>
          <a:p>
            <a:pPr indent="0" lvl="0" marL="0" rtl="0" algn="l">
              <a:lnSpc>
                <a:spcPct val="115000"/>
              </a:lnSpc>
              <a:spcBef>
                <a:spcPts val="480"/>
              </a:spcBef>
              <a:spcAft>
                <a:spcPts val="0"/>
              </a:spcAft>
              <a:buNone/>
            </a:pPr>
            <a:br>
              <a:rPr lang="en"/>
            </a:br>
            <a:endParaRPr/>
          </a:p>
        </p:txBody>
      </p:sp>
      <p:sp>
        <p:nvSpPr>
          <p:cNvPr id="132" name="Google Shape;13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p:nvPr/>
        </p:nvSpPr>
        <p:spPr>
          <a:xfrm>
            <a:off x="0" y="438625"/>
            <a:ext cx="9276300" cy="42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txBox="1"/>
          <p:nvPr>
            <p:ph type="title"/>
          </p:nvPr>
        </p:nvSpPr>
        <p:spPr>
          <a:xfrm>
            <a:off x="1140550" y="2150300"/>
            <a:ext cx="6854400" cy="2215800"/>
          </a:xfrm>
          <a:prstGeom prst="rect">
            <a:avLst/>
          </a:prstGeom>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n" sz="1800">
                <a:solidFill>
                  <a:srgbClr val="000000"/>
                </a:solidFill>
              </a:rPr>
              <a:t>“The brain has about 10^14 synapses and we only live for about 10^9 seconds. So we have a lot more parameters than data. This motivates the idea that we must do a lot of unsupervised learning since the perceptual input (including proprioception) is the only place we can get 10^5 dimensions of constraint per second.” </a:t>
            </a:r>
            <a:endParaRPr sz="1800">
              <a:solidFill>
                <a:srgbClr val="000000"/>
              </a:solidFill>
            </a:endParaRPr>
          </a:p>
        </p:txBody>
      </p:sp>
      <p:sp>
        <p:nvSpPr>
          <p:cNvPr id="139" name="Google Shape;139;p18"/>
          <p:cNvSpPr txBox="1"/>
          <p:nvPr>
            <p:ph idx="1" type="body"/>
          </p:nvPr>
        </p:nvSpPr>
        <p:spPr>
          <a:xfrm>
            <a:off x="1321825" y="481927"/>
            <a:ext cx="7188600" cy="978900"/>
          </a:xfrm>
          <a:prstGeom prst="rect">
            <a:avLst/>
          </a:prstGeom>
        </p:spPr>
        <p:txBody>
          <a:bodyPr anchorCtr="0" anchor="t" bIns="45700" lIns="91425" spcFirstLastPara="1" rIns="91425" wrap="square" tIns="45700">
            <a:noAutofit/>
          </a:bodyPr>
          <a:lstStyle/>
          <a:p>
            <a:pPr indent="0" lvl="0" marL="0" rtl="0" algn="ctr">
              <a:lnSpc>
                <a:spcPct val="100000"/>
              </a:lnSpc>
              <a:spcBef>
                <a:spcPts val="480"/>
              </a:spcBef>
              <a:spcAft>
                <a:spcPts val="0"/>
              </a:spcAft>
              <a:buNone/>
            </a:pPr>
            <a:r>
              <a:rPr b="1" lang="en"/>
              <a:t>Geoffrey Hinton </a:t>
            </a:r>
            <a:endParaRPr b="1"/>
          </a:p>
          <a:p>
            <a:pPr indent="0" lvl="0" marL="0" rtl="0" algn="ctr">
              <a:lnSpc>
                <a:spcPct val="100000"/>
              </a:lnSpc>
              <a:spcBef>
                <a:spcPts val="480"/>
              </a:spcBef>
              <a:spcAft>
                <a:spcPts val="0"/>
              </a:spcAft>
              <a:buNone/>
            </a:pPr>
            <a:r>
              <a:rPr lang="en"/>
              <a:t>(in his 2014 AMA on Reddit)</a:t>
            </a:r>
            <a:endParaRPr/>
          </a:p>
        </p:txBody>
      </p:sp>
      <p:sp>
        <p:nvSpPr>
          <p:cNvPr id="140" name="Google Shape;14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18"/>
          <p:cNvPicPr preferRelativeResize="0"/>
          <p:nvPr/>
        </p:nvPicPr>
        <p:blipFill>
          <a:blip r:embed="rId3">
            <a:alphaModFix/>
          </a:blip>
          <a:stretch>
            <a:fillRect/>
          </a:stretch>
        </p:blipFill>
        <p:spPr>
          <a:xfrm>
            <a:off x="630496" y="176975"/>
            <a:ext cx="1200837" cy="158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p:nvPr/>
        </p:nvSpPr>
        <p:spPr>
          <a:xfrm>
            <a:off x="-62300" y="459525"/>
            <a:ext cx="9276300" cy="428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9"/>
          <p:cNvPicPr preferRelativeResize="0"/>
          <p:nvPr/>
        </p:nvPicPr>
        <p:blipFill>
          <a:blip r:embed="rId3">
            <a:alphaModFix/>
          </a:blip>
          <a:stretch>
            <a:fillRect/>
          </a:stretch>
        </p:blipFill>
        <p:spPr>
          <a:xfrm>
            <a:off x="3204925" y="118350"/>
            <a:ext cx="5805124" cy="4539850"/>
          </a:xfrm>
          <a:prstGeom prst="rect">
            <a:avLst/>
          </a:prstGeom>
          <a:noFill/>
          <a:ln>
            <a:noFill/>
          </a:ln>
        </p:spPr>
      </p:pic>
      <p:sp>
        <p:nvSpPr>
          <p:cNvPr id="148" name="Google Shape;148;p19"/>
          <p:cNvSpPr txBox="1"/>
          <p:nvPr/>
        </p:nvSpPr>
        <p:spPr>
          <a:xfrm>
            <a:off x="76200" y="4326275"/>
            <a:ext cx="33612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a:t>
            </a:r>
            <a:r>
              <a:rPr lang="en">
                <a:latin typeface="Calibri"/>
                <a:ea typeface="Calibri"/>
                <a:cs typeface="Calibri"/>
                <a:sym typeface="Calibri"/>
              </a:rPr>
              <a:t>eCun-20161205-NeurIPS-keynote]</a:t>
            </a:r>
            <a:endParaRPr>
              <a:latin typeface="Calibri"/>
              <a:ea typeface="Calibri"/>
              <a:cs typeface="Calibri"/>
              <a:sym typeface="Calibri"/>
            </a:endParaRPr>
          </a:p>
        </p:txBody>
      </p:sp>
      <p:sp>
        <p:nvSpPr>
          <p:cNvPr id="149" name="Google Shape;14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19"/>
          <p:cNvSpPr txBox="1"/>
          <p:nvPr>
            <p:ph idx="1" type="body"/>
          </p:nvPr>
        </p:nvSpPr>
        <p:spPr>
          <a:xfrm>
            <a:off x="157875" y="2020850"/>
            <a:ext cx="2766000" cy="2343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a:solidFill>
                  <a:schemeClr val="dk2"/>
                </a:solidFill>
              </a:rPr>
              <a:t>Need tremendous amount of information to build machines that have common sense and generalize</a:t>
            </a:r>
            <a:endParaRPr>
              <a:solidFill>
                <a:schemeClr val="dk2"/>
              </a:solidFill>
            </a:endParaRPr>
          </a:p>
          <a:p>
            <a:pPr indent="0" lvl="0" marL="0" rtl="0" algn="l">
              <a:spcBef>
                <a:spcPts val="480"/>
              </a:spcBef>
              <a:spcAft>
                <a:spcPts val="0"/>
              </a:spcAft>
              <a:buNone/>
            </a:pPr>
            <a:r>
              <a:t/>
            </a:r>
            <a:endParaRPr/>
          </a:p>
        </p:txBody>
      </p:sp>
      <p:pic>
        <p:nvPicPr>
          <p:cNvPr id="151" name="Google Shape;151;p19"/>
          <p:cNvPicPr preferRelativeResize="0"/>
          <p:nvPr/>
        </p:nvPicPr>
        <p:blipFill>
          <a:blip r:embed="rId4">
            <a:alphaModFix/>
          </a:blip>
          <a:stretch>
            <a:fillRect/>
          </a:stretch>
        </p:blipFill>
        <p:spPr>
          <a:xfrm>
            <a:off x="913350" y="118354"/>
            <a:ext cx="1376938" cy="1407950"/>
          </a:xfrm>
          <a:prstGeom prst="rect">
            <a:avLst/>
          </a:prstGeom>
          <a:noFill/>
          <a:ln>
            <a:noFill/>
          </a:ln>
        </p:spPr>
      </p:pic>
      <p:sp>
        <p:nvSpPr>
          <p:cNvPr id="152" name="Google Shape;152;p19"/>
          <p:cNvSpPr txBox="1"/>
          <p:nvPr/>
        </p:nvSpPr>
        <p:spPr>
          <a:xfrm>
            <a:off x="7080150" y="335325"/>
            <a:ext cx="1121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latin typeface="Calibri"/>
                <a:ea typeface="Calibri"/>
                <a:cs typeface="Calibri"/>
                <a:sym typeface="Calibri"/>
              </a:rPr>
              <a:t>LeCake</a:t>
            </a:r>
            <a:endParaRPr b="1" sz="2400">
              <a:solidFill>
                <a:srgbClr val="0000FF"/>
              </a:solidFill>
              <a:latin typeface="Calibri"/>
              <a:ea typeface="Calibri"/>
              <a:cs typeface="Calibri"/>
              <a:sym typeface="Calibri"/>
            </a:endParaRPr>
          </a:p>
        </p:txBody>
      </p:sp>
      <p:sp>
        <p:nvSpPr>
          <p:cNvPr id="153" name="Google Shape;153;p19"/>
          <p:cNvSpPr txBox="1"/>
          <p:nvPr/>
        </p:nvSpPr>
        <p:spPr>
          <a:xfrm>
            <a:off x="913350" y="1526300"/>
            <a:ext cx="13770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Yann LeCun</a:t>
            </a:r>
            <a:endParaRPr b="1"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a:t>
            </a:r>
            <a:r>
              <a:rPr lang="en"/>
              <a:t>Ideal Intelligence</a:t>
            </a:r>
            <a:r>
              <a:rPr lang="en"/>
              <a:t>”</a:t>
            </a:r>
            <a:endParaRPr/>
          </a:p>
        </p:txBody>
      </p:sp>
      <p:sp>
        <p:nvSpPr>
          <p:cNvPr id="159" name="Google Shape;159;p20"/>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2"/>
                </a:solidFill>
              </a:rPr>
              <a:t>“</a:t>
            </a:r>
            <a:r>
              <a:rPr lang="en">
                <a:solidFill>
                  <a:schemeClr val="dk2"/>
                </a:solidFill>
              </a:rPr>
              <a:t>Ideal Intelligence” is all about compression (finding all patterns)</a:t>
            </a:r>
            <a:endParaRPr>
              <a:solidFill>
                <a:schemeClr val="dk2"/>
              </a:solidFill>
            </a:endParaRPr>
          </a:p>
          <a:p>
            <a:pPr indent="0" lvl="0" marL="0" rtl="0" algn="l">
              <a:lnSpc>
                <a:spcPct val="150000"/>
              </a:lnSpc>
              <a:spcBef>
                <a:spcPts val="480"/>
              </a:spcBef>
              <a:spcAft>
                <a:spcPts val="0"/>
              </a:spcAft>
              <a:buNone/>
            </a:pPr>
            <a:r>
              <a:t/>
            </a:r>
            <a:endParaRPr sz="800"/>
          </a:p>
          <a:p>
            <a:pPr indent="-342900" lvl="0" marL="457200" rtl="0" algn="l">
              <a:lnSpc>
                <a:spcPct val="150000"/>
              </a:lnSpc>
              <a:spcBef>
                <a:spcPts val="480"/>
              </a:spcBef>
              <a:spcAft>
                <a:spcPts val="0"/>
              </a:spcAft>
              <a:buClr>
                <a:schemeClr val="dk2"/>
              </a:buClr>
              <a:buSzPts val="1800"/>
              <a:buChar char="■"/>
            </a:pPr>
            <a:r>
              <a:rPr lang="en" sz="1800"/>
              <a:t>Finding all patterns = short description of raw data (low Kolmogorov Complexity)</a:t>
            </a:r>
            <a:endParaRPr sz="1800"/>
          </a:p>
          <a:p>
            <a:pPr indent="-342900" lvl="0" marL="457200" rtl="0" algn="l">
              <a:lnSpc>
                <a:spcPct val="150000"/>
              </a:lnSpc>
              <a:spcBef>
                <a:spcPts val="0"/>
              </a:spcBef>
              <a:spcAft>
                <a:spcPts val="0"/>
              </a:spcAft>
              <a:buClr>
                <a:schemeClr val="dk2"/>
              </a:buClr>
              <a:buSzPts val="1800"/>
              <a:buChar char="■"/>
            </a:pPr>
            <a:r>
              <a:rPr lang="en" sz="1800"/>
              <a:t>Shortest code-length = optimal inference (Solomonoff Induction)</a:t>
            </a:r>
            <a:endParaRPr sz="1800"/>
          </a:p>
          <a:p>
            <a:pPr indent="-342900" lvl="0" marL="457200" rtl="0" algn="l">
              <a:lnSpc>
                <a:spcPct val="150000"/>
              </a:lnSpc>
              <a:spcBef>
                <a:spcPts val="0"/>
              </a:spcBef>
              <a:spcAft>
                <a:spcPts val="0"/>
              </a:spcAft>
              <a:buClr>
                <a:schemeClr val="dk2"/>
              </a:buClr>
              <a:buSzPts val="1800"/>
              <a:buChar char="■"/>
            </a:pPr>
            <a:r>
              <a:rPr lang="en" sz="1800"/>
              <a:t>Extensible to optimal action making agents (AIXI)</a:t>
            </a:r>
            <a:endParaRPr sz="1800"/>
          </a:p>
        </p:txBody>
      </p:sp>
      <p:sp>
        <p:nvSpPr>
          <p:cNvPr id="160" name="Google Shape;16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1000"/>
                                        <p:tgtEl>
                                          <p:spTgt spid="1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4" st="4"/>
                                            </p:txEl>
                                          </p:spTgt>
                                        </p:tgtEl>
                                        <p:attrNameLst>
                                          <p:attrName>style.visibility</p:attrName>
                                        </p:attrNameLst>
                                      </p:cBhvr>
                                      <p:to>
                                        <p:strVal val="visible"/>
                                      </p:to>
                                    </p:set>
                                    <p:animEffect filter="fade" transition="in">
                                      <p:cBhvr>
                                        <p:cTn dur="1000"/>
                                        <p:tgtEl>
                                          <p:spTgt spid="15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Aside from theoretical interests</a:t>
            </a:r>
            <a:endParaRPr/>
          </a:p>
        </p:txBody>
      </p:sp>
      <p:sp>
        <p:nvSpPr>
          <p:cNvPr id="166" name="Google Shape;166;p21"/>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320040" lvl="0" marL="457200" rtl="0" algn="l">
              <a:lnSpc>
                <a:spcPct val="150000"/>
              </a:lnSpc>
              <a:spcBef>
                <a:spcPts val="480"/>
              </a:spcBef>
              <a:spcAft>
                <a:spcPts val="0"/>
              </a:spcAft>
              <a:buSzPts val="1440"/>
              <a:buChar char="■"/>
            </a:pPr>
            <a:r>
              <a:rPr lang="en"/>
              <a:t>Deep Unsupervised Learning has many powerful applications</a:t>
            </a:r>
            <a:endParaRPr/>
          </a:p>
          <a:p>
            <a:pPr indent="-298450" lvl="1" marL="914400" rtl="0" algn="l">
              <a:lnSpc>
                <a:spcPct val="150000"/>
              </a:lnSpc>
              <a:spcBef>
                <a:spcPts val="0"/>
              </a:spcBef>
              <a:spcAft>
                <a:spcPts val="0"/>
              </a:spcAft>
              <a:buSzPts val="1100"/>
              <a:buChar char="■"/>
            </a:pPr>
            <a:r>
              <a:rPr lang="en"/>
              <a:t>Generate novel data</a:t>
            </a:r>
            <a:endParaRPr/>
          </a:p>
          <a:p>
            <a:pPr indent="-298450" lvl="1" marL="914400" rtl="0" algn="l">
              <a:lnSpc>
                <a:spcPct val="150000"/>
              </a:lnSpc>
              <a:spcBef>
                <a:spcPts val="0"/>
              </a:spcBef>
              <a:spcAft>
                <a:spcPts val="0"/>
              </a:spcAft>
              <a:buSzPts val="1100"/>
              <a:buChar char="■"/>
            </a:pPr>
            <a:r>
              <a:rPr lang="en"/>
              <a:t>Conditional Synthesis Technology (WaveNet, GAN-pix2pix)</a:t>
            </a:r>
            <a:endParaRPr/>
          </a:p>
          <a:p>
            <a:pPr indent="-298450" lvl="1" marL="914400" rtl="0" algn="l">
              <a:lnSpc>
                <a:spcPct val="150000"/>
              </a:lnSpc>
              <a:spcBef>
                <a:spcPts val="0"/>
              </a:spcBef>
              <a:spcAft>
                <a:spcPts val="0"/>
              </a:spcAft>
              <a:buSzPts val="1100"/>
              <a:buChar char="■"/>
            </a:pPr>
            <a:r>
              <a:rPr lang="en"/>
              <a:t>Compression</a:t>
            </a:r>
            <a:endParaRPr/>
          </a:p>
          <a:p>
            <a:pPr indent="-298450" lvl="1" marL="914400" rtl="0" algn="l">
              <a:lnSpc>
                <a:spcPct val="150000"/>
              </a:lnSpc>
              <a:spcBef>
                <a:spcPts val="0"/>
              </a:spcBef>
              <a:spcAft>
                <a:spcPts val="0"/>
              </a:spcAft>
              <a:buSzPts val="1100"/>
              <a:buChar char="■"/>
            </a:pPr>
            <a:r>
              <a:rPr lang="en"/>
              <a:t>Improve any downstream task with un(self)supervised pre-training</a:t>
            </a:r>
            <a:endParaRPr/>
          </a:p>
          <a:p>
            <a:pPr indent="-228600" lvl="2" marL="1143000" rtl="0" algn="l">
              <a:lnSpc>
                <a:spcPct val="150000"/>
              </a:lnSpc>
              <a:spcBef>
                <a:spcPts val="0"/>
              </a:spcBef>
              <a:spcAft>
                <a:spcPts val="0"/>
              </a:spcAft>
              <a:buSzPts val="900"/>
              <a:buChar char="■"/>
            </a:pPr>
            <a:r>
              <a:rPr lang="en"/>
              <a:t>Production level impact: Google Search powered by BERT</a:t>
            </a:r>
            <a:endParaRPr/>
          </a:p>
          <a:p>
            <a:pPr indent="-298450" lvl="1" marL="914400" rtl="0" algn="l">
              <a:lnSpc>
                <a:spcPct val="150000"/>
              </a:lnSpc>
              <a:spcBef>
                <a:spcPts val="0"/>
              </a:spcBef>
              <a:spcAft>
                <a:spcPts val="0"/>
              </a:spcAft>
              <a:buSzPts val="1100"/>
              <a:buChar char="■"/>
            </a:pPr>
            <a:r>
              <a:rPr lang="en"/>
              <a:t>Flexible building blocks</a:t>
            </a:r>
            <a:endParaRPr/>
          </a:p>
          <a:p>
            <a:pPr indent="0" lvl="0" marL="0" rtl="0" algn="l">
              <a:lnSpc>
                <a:spcPct val="150000"/>
              </a:lnSpc>
              <a:spcBef>
                <a:spcPts val="480"/>
              </a:spcBef>
              <a:spcAft>
                <a:spcPts val="0"/>
              </a:spcAft>
              <a:buNone/>
            </a:pPr>
            <a:br>
              <a:rPr lang="en"/>
            </a:br>
            <a:endParaRPr/>
          </a:p>
        </p:txBody>
      </p:sp>
      <p:sp>
        <p:nvSpPr>
          <p:cNvPr id="167" name="Google Shape;16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10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animEffect filter="fade" transition="in">
                                      <p:cBhvr>
                                        <p:cTn dur="1000"/>
                                        <p:tgtEl>
                                          <p:spTgt spid="1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animEffect filter="fade" transition="in">
                                      <p:cBhvr>
                                        <p:cTn dur="1000"/>
                                        <p:tgtEl>
                                          <p:spTgt spid="1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animEffect filter="fade" transition="in">
                                      <p:cBhvr>
                                        <p:cTn dur="1000"/>
                                        <p:tgtEl>
                                          <p:spTgt spid="1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animEffect filter="fade" transition="in">
                                      <p:cBhvr>
                                        <p:cTn dur="1000"/>
                                        <p:tgtEl>
                                          <p:spTgt spid="1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5" st="5"/>
                                            </p:txEl>
                                          </p:spTgt>
                                        </p:tgtEl>
                                        <p:attrNameLst>
                                          <p:attrName>style.visibility</p:attrName>
                                        </p:attrNameLst>
                                      </p:cBhvr>
                                      <p:to>
                                        <p:strVal val="visible"/>
                                      </p:to>
                                    </p:set>
                                    <p:animEffect filter="fade" transition="in">
                                      <p:cBhvr>
                                        <p:cTn dur="1000"/>
                                        <p:tgtEl>
                                          <p:spTgt spid="1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6" st="6"/>
                                            </p:txEl>
                                          </p:spTgt>
                                        </p:tgtEl>
                                        <p:attrNameLst>
                                          <p:attrName>style.visibility</p:attrName>
                                        </p:attrNameLst>
                                      </p:cBhvr>
                                      <p:to>
                                        <p:strVal val="visible"/>
                                      </p:to>
                                    </p:set>
                                    <p:animEffect filter="fade" transition="in">
                                      <p:cBhvr>
                                        <p:cTn dur="1000"/>
                                        <p:tgtEl>
                                          <p:spTgt spid="16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7" st="7"/>
                                            </p:txEl>
                                          </p:spTgt>
                                        </p:tgtEl>
                                        <p:attrNameLst>
                                          <p:attrName>style.visibility</p:attrName>
                                        </p:attrNameLst>
                                      </p:cBhvr>
                                      <p:to>
                                        <p:strVal val="visible"/>
                                      </p:to>
                                    </p:set>
                                    <p:animEffect filter="fade" transition="in">
                                      <p:cBhvr>
                                        <p:cTn dur="1000"/>
                                        <p:tgtEl>
                                          <p:spTgt spid="16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173" name="Google Shape;173;p22"/>
          <p:cNvSpPr txBox="1"/>
          <p:nvPr/>
        </p:nvSpPr>
        <p:spPr>
          <a:xfrm>
            <a:off x="2819400" y="4297925"/>
            <a:ext cx="37932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Deep Belief Nets, Hinton, Osindero, Teh, 2006]</a:t>
            </a:r>
            <a:endParaRPr sz="1200">
              <a:solidFill>
                <a:schemeClr val="dk1"/>
              </a:solidFill>
              <a:latin typeface="Calibri"/>
              <a:ea typeface="Calibri"/>
              <a:cs typeface="Calibri"/>
              <a:sym typeface="Calibri"/>
            </a:endParaRPr>
          </a:p>
        </p:txBody>
      </p:sp>
      <p:pic>
        <p:nvPicPr>
          <p:cNvPr id="174" name="Google Shape;174;p22"/>
          <p:cNvPicPr preferRelativeResize="0"/>
          <p:nvPr/>
        </p:nvPicPr>
        <p:blipFill rotWithShape="1">
          <a:blip r:embed="rId3">
            <a:alphaModFix/>
          </a:blip>
          <a:srcRect b="842" l="0" r="0" t="0"/>
          <a:stretch/>
        </p:blipFill>
        <p:spPr>
          <a:xfrm>
            <a:off x="2605075" y="877550"/>
            <a:ext cx="3957199" cy="3244613"/>
          </a:xfrm>
          <a:prstGeom prst="rect">
            <a:avLst/>
          </a:prstGeom>
          <a:noFill/>
          <a:ln>
            <a:noFill/>
          </a:ln>
        </p:spPr>
      </p:pic>
      <p:sp>
        <p:nvSpPr>
          <p:cNvPr id="175" name="Google Shape;17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Instructor Team</a:t>
            </a:r>
            <a:endParaRPr/>
          </a:p>
        </p:txBody>
      </p:sp>
      <p:pic>
        <p:nvPicPr>
          <p:cNvPr id="36" name="Google Shape;36;p5"/>
          <p:cNvPicPr preferRelativeResize="0"/>
          <p:nvPr/>
        </p:nvPicPr>
        <p:blipFill>
          <a:blip r:embed="rId3">
            <a:alphaModFix/>
          </a:blip>
          <a:stretch>
            <a:fillRect/>
          </a:stretch>
        </p:blipFill>
        <p:spPr>
          <a:xfrm>
            <a:off x="3066700" y="1851150"/>
            <a:ext cx="1394575" cy="1394575"/>
          </a:xfrm>
          <a:prstGeom prst="rect">
            <a:avLst/>
          </a:prstGeom>
          <a:noFill/>
          <a:ln>
            <a:noFill/>
          </a:ln>
        </p:spPr>
      </p:pic>
      <p:pic>
        <p:nvPicPr>
          <p:cNvPr id="37" name="Google Shape;37;p5"/>
          <p:cNvPicPr preferRelativeResize="0"/>
          <p:nvPr/>
        </p:nvPicPr>
        <p:blipFill>
          <a:blip r:embed="rId4">
            <a:alphaModFix/>
          </a:blip>
          <a:stretch>
            <a:fillRect/>
          </a:stretch>
        </p:blipFill>
        <p:spPr>
          <a:xfrm>
            <a:off x="1595350" y="1851150"/>
            <a:ext cx="1394575" cy="1394575"/>
          </a:xfrm>
          <a:prstGeom prst="rect">
            <a:avLst/>
          </a:prstGeom>
          <a:noFill/>
          <a:ln>
            <a:noFill/>
          </a:ln>
        </p:spPr>
      </p:pic>
      <p:sp>
        <p:nvSpPr>
          <p:cNvPr id="38" name="Google Shape;38;p5"/>
          <p:cNvSpPr txBox="1"/>
          <p:nvPr>
            <p:ph idx="1" type="body"/>
          </p:nvPr>
        </p:nvSpPr>
        <p:spPr>
          <a:xfrm>
            <a:off x="157875" y="3245720"/>
            <a:ext cx="1338000" cy="3300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400"/>
              <a:t>Pieter Abbeel</a:t>
            </a:r>
            <a:endParaRPr sz="1400"/>
          </a:p>
        </p:txBody>
      </p:sp>
      <p:pic>
        <p:nvPicPr>
          <p:cNvPr id="39" name="Google Shape;39;p5"/>
          <p:cNvPicPr preferRelativeResize="0"/>
          <p:nvPr/>
        </p:nvPicPr>
        <p:blipFill>
          <a:blip r:embed="rId5">
            <a:alphaModFix/>
          </a:blip>
          <a:stretch>
            <a:fillRect/>
          </a:stretch>
        </p:blipFill>
        <p:spPr>
          <a:xfrm>
            <a:off x="4538050" y="1851150"/>
            <a:ext cx="1394575" cy="1394575"/>
          </a:xfrm>
          <a:prstGeom prst="rect">
            <a:avLst/>
          </a:prstGeom>
          <a:noFill/>
          <a:ln>
            <a:noFill/>
          </a:ln>
        </p:spPr>
      </p:pic>
      <p:pic>
        <p:nvPicPr>
          <p:cNvPr id="40" name="Google Shape;40;p5"/>
          <p:cNvPicPr preferRelativeResize="0"/>
          <p:nvPr/>
        </p:nvPicPr>
        <p:blipFill>
          <a:blip r:embed="rId6">
            <a:alphaModFix/>
          </a:blip>
          <a:stretch>
            <a:fillRect/>
          </a:stretch>
        </p:blipFill>
        <p:spPr>
          <a:xfrm>
            <a:off x="135000" y="1851150"/>
            <a:ext cx="1376075" cy="1394575"/>
          </a:xfrm>
          <a:prstGeom prst="rect">
            <a:avLst/>
          </a:prstGeom>
          <a:noFill/>
          <a:ln>
            <a:noFill/>
          </a:ln>
        </p:spPr>
      </p:pic>
      <p:sp>
        <p:nvSpPr>
          <p:cNvPr id="41" name="Google Shape;4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 name="Google Shape;42;p5"/>
          <p:cNvPicPr preferRelativeResize="0"/>
          <p:nvPr/>
        </p:nvPicPr>
        <p:blipFill rotWithShape="1">
          <a:blip r:embed="rId7">
            <a:alphaModFix/>
          </a:blip>
          <a:srcRect b="34404" l="33698" r="12358" t="10574"/>
          <a:stretch/>
        </p:blipFill>
        <p:spPr>
          <a:xfrm>
            <a:off x="6009400" y="1851150"/>
            <a:ext cx="1338077" cy="1394577"/>
          </a:xfrm>
          <a:prstGeom prst="rect">
            <a:avLst/>
          </a:prstGeom>
          <a:noFill/>
          <a:ln>
            <a:noFill/>
          </a:ln>
        </p:spPr>
      </p:pic>
      <p:pic>
        <p:nvPicPr>
          <p:cNvPr id="43" name="Google Shape;43;p5"/>
          <p:cNvPicPr preferRelativeResize="0"/>
          <p:nvPr/>
        </p:nvPicPr>
        <p:blipFill rotWithShape="1">
          <a:blip r:embed="rId8">
            <a:alphaModFix/>
          </a:blip>
          <a:srcRect b="36426" l="29184" r="26470" t="17655"/>
          <a:stretch/>
        </p:blipFill>
        <p:spPr>
          <a:xfrm>
            <a:off x="7424250" y="1851156"/>
            <a:ext cx="1317002" cy="1394576"/>
          </a:xfrm>
          <a:prstGeom prst="rect">
            <a:avLst/>
          </a:prstGeom>
          <a:noFill/>
          <a:ln>
            <a:noFill/>
          </a:ln>
        </p:spPr>
      </p:pic>
      <p:sp>
        <p:nvSpPr>
          <p:cNvPr id="44" name="Google Shape;44;p5"/>
          <p:cNvSpPr txBox="1"/>
          <p:nvPr>
            <p:ph idx="1" type="body"/>
          </p:nvPr>
        </p:nvSpPr>
        <p:spPr>
          <a:xfrm>
            <a:off x="1595350" y="3245725"/>
            <a:ext cx="1376100" cy="366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400"/>
              <a:t>Xi (Peter) Chen</a:t>
            </a:r>
            <a:endParaRPr sz="1400"/>
          </a:p>
        </p:txBody>
      </p:sp>
      <p:sp>
        <p:nvSpPr>
          <p:cNvPr id="45" name="Google Shape;45;p5"/>
          <p:cNvSpPr txBox="1"/>
          <p:nvPr>
            <p:ph idx="1" type="body"/>
          </p:nvPr>
        </p:nvSpPr>
        <p:spPr>
          <a:xfrm>
            <a:off x="3075938" y="3245725"/>
            <a:ext cx="1376100" cy="366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400"/>
              <a:t>Jonathan Ho</a:t>
            </a:r>
            <a:endParaRPr sz="1400"/>
          </a:p>
        </p:txBody>
      </p:sp>
      <p:sp>
        <p:nvSpPr>
          <p:cNvPr id="46" name="Google Shape;46;p5"/>
          <p:cNvSpPr txBox="1"/>
          <p:nvPr>
            <p:ph idx="1" type="body"/>
          </p:nvPr>
        </p:nvSpPr>
        <p:spPr>
          <a:xfrm>
            <a:off x="4547288" y="3245725"/>
            <a:ext cx="1376100" cy="366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400"/>
              <a:t>Aravind Srinivas</a:t>
            </a:r>
            <a:endParaRPr sz="1400"/>
          </a:p>
        </p:txBody>
      </p:sp>
      <p:sp>
        <p:nvSpPr>
          <p:cNvPr id="47" name="Google Shape;47;p5"/>
          <p:cNvSpPr txBox="1"/>
          <p:nvPr>
            <p:ph idx="1" type="body"/>
          </p:nvPr>
        </p:nvSpPr>
        <p:spPr>
          <a:xfrm>
            <a:off x="5990388" y="3245725"/>
            <a:ext cx="1376100" cy="366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400"/>
              <a:t>Alex Li</a:t>
            </a:r>
            <a:endParaRPr sz="1400"/>
          </a:p>
        </p:txBody>
      </p:sp>
      <p:sp>
        <p:nvSpPr>
          <p:cNvPr id="48" name="Google Shape;48;p5"/>
          <p:cNvSpPr txBox="1"/>
          <p:nvPr>
            <p:ph idx="1" type="body"/>
          </p:nvPr>
        </p:nvSpPr>
        <p:spPr>
          <a:xfrm>
            <a:off x="7394700" y="3245725"/>
            <a:ext cx="1376100" cy="366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400"/>
              <a:t>Wilson Yan</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181" name="Google Shape;181;p23"/>
          <p:cNvSpPr txBox="1"/>
          <p:nvPr/>
        </p:nvSpPr>
        <p:spPr>
          <a:xfrm>
            <a:off x="2840850" y="4314350"/>
            <a:ext cx="30051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a:t>
            </a:r>
            <a:r>
              <a:rPr lang="en" sz="1200">
                <a:latin typeface="Calibri"/>
                <a:ea typeface="Calibri"/>
                <a:cs typeface="Calibri"/>
                <a:sym typeface="Calibri"/>
              </a:rPr>
              <a:t>VAE</a:t>
            </a:r>
            <a:r>
              <a:rPr lang="en" sz="1200">
                <a:latin typeface="Calibri"/>
                <a:ea typeface="Calibri"/>
                <a:cs typeface="Calibri"/>
                <a:sym typeface="Calibri"/>
              </a:rPr>
              <a:t>, Kingma and Welling, 20</a:t>
            </a:r>
            <a:r>
              <a:rPr lang="en" sz="1200">
                <a:latin typeface="Calibri"/>
                <a:ea typeface="Calibri"/>
                <a:cs typeface="Calibri"/>
                <a:sym typeface="Calibri"/>
              </a:rPr>
              <a:t>13]</a:t>
            </a:r>
            <a:endParaRPr sz="1200">
              <a:latin typeface="Calibri"/>
              <a:ea typeface="Calibri"/>
              <a:cs typeface="Calibri"/>
              <a:sym typeface="Calibri"/>
            </a:endParaRPr>
          </a:p>
        </p:txBody>
      </p:sp>
      <p:pic>
        <p:nvPicPr>
          <p:cNvPr id="182" name="Google Shape;182;p23"/>
          <p:cNvPicPr preferRelativeResize="0"/>
          <p:nvPr/>
        </p:nvPicPr>
        <p:blipFill>
          <a:blip r:embed="rId3">
            <a:alphaModFix/>
          </a:blip>
          <a:stretch>
            <a:fillRect/>
          </a:stretch>
        </p:blipFill>
        <p:spPr>
          <a:xfrm>
            <a:off x="2585450" y="865325"/>
            <a:ext cx="3911594" cy="3272199"/>
          </a:xfrm>
          <a:prstGeom prst="rect">
            <a:avLst/>
          </a:prstGeom>
          <a:noFill/>
          <a:ln>
            <a:noFill/>
          </a:ln>
        </p:spPr>
      </p:pic>
      <p:sp>
        <p:nvSpPr>
          <p:cNvPr id="183" name="Google Shape;18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pic>
        <p:nvPicPr>
          <p:cNvPr id="189" name="Google Shape;189;p24"/>
          <p:cNvPicPr preferRelativeResize="0"/>
          <p:nvPr/>
        </p:nvPicPr>
        <p:blipFill>
          <a:blip r:embed="rId3">
            <a:alphaModFix/>
          </a:blip>
          <a:stretch>
            <a:fillRect/>
          </a:stretch>
        </p:blipFill>
        <p:spPr>
          <a:xfrm>
            <a:off x="457200" y="887850"/>
            <a:ext cx="3973801" cy="3168725"/>
          </a:xfrm>
          <a:prstGeom prst="rect">
            <a:avLst/>
          </a:prstGeom>
          <a:noFill/>
          <a:ln>
            <a:noFill/>
          </a:ln>
        </p:spPr>
      </p:pic>
      <p:sp>
        <p:nvSpPr>
          <p:cNvPr id="190" name="Google Shape;190;p24"/>
          <p:cNvSpPr txBox="1"/>
          <p:nvPr/>
        </p:nvSpPr>
        <p:spPr>
          <a:xfrm>
            <a:off x="3472625" y="4193800"/>
            <a:ext cx="3005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a:r>
            <a:r>
              <a:rPr lang="en" sz="1200">
                <a:latin typeface="Calibri"/>
                <a:ea typeface="Calibri"/>
                <a:cs typeface="Calibri"/>
                <a:sym typeface="Calibri"/>
              </a:rPr>
              <a:t>GAN, Goodfellow et al. 2014]</a:t>
            </a:r>
            <a:endParaRPr sz="1200">
              <a:latin typeface="Calibri"/>
              <a:ea typeface="Calibri"/>
              <a:cs typeface="Calibri"/>
              <a:sym typeface="Calibri"/>
            </a:endParaRPr>
          </a:p>
        </p:txBody>
      </p:sp>
      <p:pic>
        <p:nvPicPr>
          <p:cNvPr id="191" name="Google Shape;191;p24"/>
          <p:cNvPicPr preferRelativeResize="0"/>
          <p:nvPr/>
        </p:nvPicPr>
        <p:blipFill>
          <a:blip r:embed="rId4">
            <a:alphaModFix/>
          </a:blip>
          <a:stretch>
            <a:fillRect/>
          </a:stretch>
        </p:blipFill>
        <p:spPr>
          <a:xfrm>
            <a:off x="4659600" y="865325"/>
            <a:ext cx="3987689" cy="3191250"/>
          </a:xfrm>
          <a:prstGeom prst="rect">
            <a:avLst/>
          </a:prstGeom>
          <a:noFill/>
          <a:ln>
            <a:noFill/>
          </a:ln>
        </p:spPr>
      </p:pic>
      <p:sp>
        <p:nvSpPr>
          <p:cNvPr id="192" name="Google Shape;19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pic>
        <p:nvPicPr>
          <p:cNvPr id="198" name="Google Shape;198;p25"/>
          <p:cNvPicPr preferRelativeResize="0"/>
          <p:nvPr/>
        </p:nvPicPr>
        <p:blipFill>
          <a:blip r:embed="rId3">
            <a:alphaModFix/>
          </a:blip>
          <a:stretch>
            <a:fillRect/>
          </a:stretch>
        </p:blipFill>
        <p:spPr>
          <a:xfrm>
            <a:off x="1825450" y="1053125"/>
            <a:ext cx="6096000" cy="3048000"/>
          </a:xfrm>
          <a:prstGeom prst="rect">
            <a:avLst/>
          </a:prstGeom>
          <a:noFill/>
          <a:ln>
            <a:noFill/>
          </a:ln>
        </p:spPr>
      </p:pic>
      <p:sp>
        <p:nvSpPr>
          <p:cNvPr id="199" name="Google Shape;19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25"/>
          <p:cNvSpPr txBox="1"/>
          <p:nvPr/>
        </p:nvSpPr>
        <p:spPr>
          <a:xfrm>
            <a:off x="3167275" y="4287925"/>
            <a:ext cx="38088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[DCGAN, Radford, Metz, Chintala 2015]</a:t>
            </a:r>
            <a:endParaRPr sz="12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pic>
        <p:nvPicPr>
          <p:cNvPr id="206" name="Google Shape;206;p26"/>
          <p:cNvPicPr preferRelativeResize="0"/>
          <p:nvPr/>
        </p:nvPicPr>
        <p:blipFill rotWithShape="1">
          <a:blip r:embed="rId3">
            <a:alphaModFix/>
          </a:blip>
          <a:srcRect b="43039" l="0" r="42680" t="0"/>
          <a:stretch/>
        </p:blipFill>
        <p:spPr>
          <a:xfrm>
            <a:off x="2967775" y="789125"/>
            <a:ext cx="3547949" cy="3525675"/>
          </a:xfrm>
          <a:prstGeom prst="rect">
            <a:avLst/>
          </a:prstGeom>
          <a:noFill/>
          <a:ln>
            <a:noFill/>
          </a:ln>
        </p:spPr>
      </p:pic>
      <p:sp>
        <p:nvSpPr>
          <p:cNvPr id="207" name="Google Shape;20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26"/>
          <p:cNvSpPr txBox="1"/>
          <p:nvPr/>
        </p:nvSpPr>
        <p:spPr>
          <a:xfrm>
            <a:off x="3167275" y="4287925"/>
            <a:ext cx="38088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[DCGAN, Radford, Metz, Chintala 2015]</a:t>
            </a:r>
            <a:endParaRPr sz="12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214" name="Google Shape;21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27"/>
          <p:cNvSpPr txBox="1"/>
          <p:nvPr/>
        </p:nvSpPr>
        <p:spPr>
          <a:xfrm>
            <a:off x="2462150" y="4261600"/>
            <a:ext cx="41031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[Ledig, Theis, Huszar et al, 2017]</a:t>
            </a:r>
            <a:endParaRPr>
              <a:latin typeface="Calibri"/>
              <a:ea typeface="Calibri"/>
              <a:cs typeface="Calibri"/>
              <a:sym typeface="Calibri"/>
            </a:endParaRPr>
          </a:p>
        </p:txBody>
      </p:sp>
      <p:pic>
        <p:nvPicPr>
          <p:cNvPr id="216" name="Google Shape;216;p27"/>
          <p:cNvPicPr preferRelativeResize="0"/>
          <p:nvPr/>
        </p:nvPicPr>
        <p:blipFill>
          <a:blip r:embed="rId3">
            <a:alphaModFix/>
          </a:blip>
          <a:stretch>
            <a:fillRect/>
          </a:stretch>
        </p:blipFill>
        <p:spPr>
          <a:xfrm>
            <a:off x="152400" y="789125"/>
            <a:ext cx="8510904" cy="332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pic>
        <p:nvPicPr>
          <p:cNvPr id="222" name="Google Shape;222;p28"/>
          <p:cNvPicPr preferRelativeResize="0"/>
          <p:nvPr/>
        </p:nvPicPr>
        <p:blipFill>
          <a:blip r:embed="rId3">
            <a:alphaModFix/>
          </a:blip>
          <a:stretch>
            <a:fillRect/>
          </a:stretch>
        </p:blipFill>
        <p:spPr>
          <a:xfrm>
            <a:off x="152400" y="1170125"/>
            <a:ext cx="8791050" cy="2511725"/>
          </a:xfrm>
          <a:prstGeom prst="rect">
            <a:avLst/>
          </a:prstGeom>
          <a:noFill/>
          <a:ln>
            <a:noFill/>
          </a:ln>
        </p:spPr>
      </p:pic>
      <p:sp>
        <p:nvSpPr>
          <p:cNvPr id="223" name="Google Shape;223;p28"/>
          <p:cNvSpPr txBox="1"/>
          <p:nvPr/>
        </p:nvSpPr>
        <p:spPr>
          <a:xfrm>
            <a:off x="2462150" y="4261600"/>
            <a:ext cx="41031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[CycleGAN: Zhu, Park, Isola &amp; Efros, 2017]</a:t>
            </a:r>
            <a:br>
              <a:rPr lang="en">
                <a:latin typeface="Calibri"/>
                <a:ea typeface="Calibri"/>
                <a:cs typeface="Calibri"/>
                <a:sym typeface="Calibri"/>
              </a:rPr>
            </a:br>
            <a:endParaRPr>
              <a:latin typeface="Calibri"/>
              <a:ea typeface="Calibri"/>
              <a:cs typeface="Calibri"/>
              <a:sym typeface="Calibri"/>
            </a:endParaRPr>
          </a:p>
        </p:txBody>
      </p:sp>
      <p:sp>
        <p:nvSpPr>
          <p:cNvPr id="224" name="Google Shape;22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230" name="Google Shape;230;p29"/>
          <p:cNvSpPr txBox="1"/>
          <p:nvPr/>
        </p:nvSpPr>
        <p:spPr>
          <a:xfrm>
            <a:off x="2615025" y="4165125"/>
            <a:ext cx="41031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[BigGAN, Brock, Donahue, Simonyan, 2018]</a:t>
            </a:r>
            <a:br>
              <a:rPr lang="en"/>
            </a:br>
            <a:endParaRPr/>
          </a:p>
        </p:txBody>
      </p:sp>
      <p:pic>
        <p:nvPicPr>
          <p:cNvPr descr="Pay close attention&#10;&#10;Made with &#10;https://arxiv.org/abs/1809.11096&#10;https://tfhub.dev/deepmind/biggan-512/2" id="231" name="Google Shape;231;p29" title="#biggan take your brain to another dimension">
            <a:hlinkClick r:id="rId3"/>
          </p:cNvPr>
          <p:cNvPicPr preferRelativeResize="0"/>
          <p:nvPr/>
        </p:nvPicPr>
        <p:blipFill>
          <a:blip r:embed="rId4">
            <a:alphaModFix/>
          </a:blip>
          <a:stretch>
            <a:fillRect/>
          </a:stretch>
        </p:blipFill>
        <p:spPr>
          <a:xfrm>
            <a:off x="2484363" y="868875"/>
            <a:ext cx="4255567" cy="3191675"/>
          </a:xfrm>
          <a:prstGeom prst="rect">
            <a:avLst/>
          </a:prstGeom>
          <a:noFill/>
          <a:ln>
            <a:noFill/>
          </a:ln>
        </p:spPr>
      </p:pic>
      <p:sp>
        <p:nvSpPr>
          <p:cNvPr id="232" name="Google Shape;23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Images</a:t>
            </a:r>
            <a:endParaRPr/>
          </a:p>
        </p:txBody>
      </p:sp>
      <p:sp>
        <p:nvSpPr>
          <p:cNvPr id="238" name="Google Shape;238;p30"/>
          <p:cNvSpPr txBox="1"/>
          <p:nvPr/>
        </p:nvSpPr>
        <p:spPr>
          <a:xfrm>
            <a:off x="2649575" y="4291925"/>
            <a:ext cx="35295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[Style</a:t>
            </a:r>
            <a:r>
              <a:rPr lang="en">
                <a:latin typeface="Calibri"/>
                <a:ea typeface="Calibri"/>
                <a:cs typeface="Calibri"/>
                <a:sym typeface="Calibri"/>
              </a:rPr>
              <a:t>GAN, Karras, Laine, Aila, 2018]</a:t>
            </a:r>
            <a:endParaRPr>
              <a:latin typeface="Calibri"/>
              <a:ea typeface="Calibri"/>
              <a:cs typeface="Calibri"/>
              <a:sym typeface="Calibri"/>
            </a:endParaRPr>
          </a:p>
        </p:txBody>
      </p:sp>
      <p:pic>
        <p:nvPicPr>
          <p:cNvPr id="239" name="Google Shape;239;p30"/>
          <p:cNvPicPr preferRelativeResize="0"/>
          <p:nvPr/>
        </p:nvPicPr>
        <p:blipFill>
          <a:blip r:embed="rId3">
            <a:alphaModFix/>
          </a:blip>
          <a:stretch>
            <a:fillRect/>
          </a:stretch>
        </p:blipFill>
        <p:spPr>
          <a:xfrm>
            <a:off x="2649563" y="789125"/>
            <a:ext cx="3844870" cy="3424598"/>
          </a:xfrm>
          <a:prstGeom prst="rect">
            <a:avLst/>
          </a:prstGeom>
          <a:noFill/>
          <a:ln>
            <a:noFill/>
          </a:ln>
        </p:spPr>
      </p:pic>
      <p:sp>
        <p:nvSpPr>
          <p:cNvPr id="240" name="Google Shape;24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Audio</a:t>
            </a:r>
            <a:endParaRPr/>
          </a:p>
        </p:txBody>
      </p:sp>
      <p:sp>
        <p:nvSpPr>
          <p:cNvPr id="246" name="Google Shape;246;p31"/>
          <p:cNvSpPr txBox="1"/>
          <p:nvPr/>
        </p:nvSpPr>
        <p:spPr>
          <a:xfrm>
            <a:off x="1351075" y="3726100"/>
            <a:ext cx="1522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Parametric</a:t>
            </a:r>
            <a:endParaRPr/>
          </a:p>
        </p:txBody>
      </p:sp>
      <p:sp>
        <p:nvSpPr>
          <p:cNvPr id="247" name="Google Shape;247;p31"/>
          <p:cNvSpPr txBox="1"/>
          <p:nvPr/>
        </p:nvSpPr>
        <p:spPr>
          <a:xfrm>
            <a:off x="5015450" y="3726100"/>
            <a:ext cx="1522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WaveNet</a:t>
            </a:r>
            <a:endParaRPr/>
          </a:p>
        </p:txBody>
      </p:sp>
      <p:pic>
        <p:nvPicPr>
          <p:cNvPr id="248" name="Google Shape;248;p31"/>
          <p:cNvPicPr preferRelativeResize="0"/>
          <p:nvPr/>
        </p:nvPicPr>
        <p:blipFill>
          <a:blip r:embed="rId5">
            <a:alphaModFix/>
          </a:blip>
          <a:stretch>
            <a:fillRect/>
          </a:stretch>
        </p:blipFill>
        <p:spPr>
          <a:xfrm>
            <a:off x="1884550" y="1170125"/>
            <a:ext cx="4558373" cy="2311175"/>
          </a:xfrm>
          <a:prstGeom prst="rect">
            <a:avLst/>
          </a:prstGeom>
          <a:noFill/>
          <a:ln>
            <a:noFill/>
          </a:ln>
        </p:spPr>
      </p:pic>
      <p:sp>
        <p:nvSpPr>
          <p:cNvPr id="249" name="Google Shape;24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1"/>
          <p:cNvSpPr txBox="1"/>
          <p:nvPr/>
        </p:nvSpPr>
        <p:spPr>
          <a:xfrm>
            <a:off x="2649575" y="4291925"/>
            <a:ext cx="35295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[WaveNet, </a:t>
            </a:r>
            <a:r>
              <a:rPr lang="en">
                <a:latin typeface="Calibri"/>
                <a:ea typeface="Calibri"/>
                <a:cs typeface="Calibri"/>
                <a:sym typeface="Calibri"/>
              </a:rPr>
              <a:t>Oord et al.</a:t>
            </a:r>
            <a:r>
              <a:rPr lang="en">
                <a:latin typeface="Calibri"/>
                <a:ea typeface="Calibri"/>
                <a:cs typeface="Calibri"/>
                <a:sym typeface="Calibri"/>
              </a:rPr>
              <a:t>, 2018]</a:t>
            </a:r>
            <a:endParaRPr>
              <a:latin typeface="Calibri"/>
              <a:ea typeface="Calibri"/>
              <a:cs typeface="Calibri"/>
              <a:sym typeface="Calibri"/>
            </a:endParaRPr>
          </a:p>
        </p:txBody>
      </p:sp>
      <p:sp>
        <p:nvSpPr>
          <p:cNvPr id="251" name="Google Shape;251;p31"/>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Video</a:t>
            </a:r>
            <a:endParaRPr/>
          </a:p>
        </p:txBody>
      </p:sp>
      <p:sp>
        <p:nvSpPr>
          <p:cNvPr id="257" name="Google Shape;25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8" name="Google Shape;258;p32"/>
          <p:cNvPicPr preferRelativeResize="0"/>
          <p:nvPr/>
        </p:nvPicPr>
        <p:blipFill>
          <a:blip r:embed="rId3">
            <a:alphaModFix/>
          </a:blip>
          <a:stretch>
            <a:fillRect/>
          </a:stretch>
        </p:blipFill>
        <p:spPr>
          <a:xfrm>
            <a:off x="2158850" y="720250"/>
            <a:ext cx="4428675" cy="3621299"/>
          </a:xfrm>
          <a:prstGeom prst="rect">
            <a:avLst/>
          </a:prstGeom>
          <a:noFill/>
          <a:ln>
            <a:noFill/>
          </a:ln>
        </p:spPr>
      </p:pic>
      <p:sp>
        <p:nvSpPr>
          <p:cNvPr id="259" name="Google Shape;259;p32"/>
          <p:cNvSpPr txBox="1"/>
          <p:nvPr/>
        </p:nvSpPr>
        <p:spPr>
          <a:xfrm>
            <a:off x="997975" y="4348875"/>
            <a:ext cx="737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DVD-GAN: Adversarial Video Generation on Complex Datasets, Clark, Donahue, Simonyan, 2019</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Communication</a:t>
            </a:r>
            <a:endParaRPr/>
          </a:p>
        </p:txBody>
      </p:sp>
      <p:sp>
        <p:nvSpPr>
          <p:cNvPr id="54" name="Google Shape;54;p6"/>
          <p:cNvSpPr txBox="1"/>
          <p:nvPr>
            <p:ph idx="1" type="body"/>
          </p:nvPr>
        </p:nvSpPr>
        <p:spPr>
          <a:xfrm>
            <a:off x="81671" y="560790"/>
            <a:ext cx="8338500" cy="3575400"/>
          </a:xfrm>
          <a:prstGeom prst="rect">
            <a:avLst/>
          </a:prstGeom>
        </p:spPr>
        <p:txBody>
          <a:bodyPr anchorCtr="0" anchor="t" bIns="45700" lIns="91425" spcFirstLastPara="1" rIns="91425" wrap="square" tIns="45700">
            <a:noAutofit/>
          </a:bodyPr>
          <a:lstStyle/>
          <a:p>
            <a:pPr indent="-320040" lvl="0" marL="457200" rtl="0" algn="l">
              <a:spcBef>
                <a:spcPts val="480"/>
              </a:spcBef>
              <a:spcAft>
                <a:spcPts val="0"/>
              </a:spcAft>
              <a:buSzPts val="1440"/>
              <a:buChar char="●"/>
            </a:pPr>
            <a:r>
              <a:rPr b="1" lang="en" sz="1800"/>
              <a:t>Website</a:t>
            </a:r>
            <a:r>
              <a:rPr lang="en" sz="1800"/>
              <a:t>:</a:t>
            </a:r>
            <a:r>
              <a:rPr lang="en"/>
              <a:t> </a:t>
            </a:r>
            <a:r>
              <a:rPr lang="en" sz="1800" u="sng">
                <a:solidFill>
                  <a:schemeClr val="hlink"/>
                </a:solidFill>
                <a:hlinkClick r:id="rId3"/>
              </a:rPr>
              <a:t>https://sites.google.com/view/berkeley-cs294-158-sp20/home</a:t>
            </a:r>
            <a:endParaRPr sz="1800"/>
          </a:p>
          <a:p>
            <a:pPr indent="0" lvl="0" marL="0" rtl="0" algn="l">
              <a:spcBef>
                <a:spcPts val="480"/>
              </a:spcBef>
              <a:spcAft>
                <a:spcPts val="0"/>
              </a:spcAft>
              <a:buNone/>
            </a:pPr>
            <a:r>
              <a:t/>
            </a:r>
            <a:endParaRPr sz="600"/>
          </a:p>
          <a:p>
            <a:pPr indent="-342900" lvl="0" marL="457200" rtl="0" algn="l">
              <a:spcBef>
                <a:spcPts val="480"/>
              </a:spcBef>
              <a:spcAft>
                <a:spcPts val="0"/>
              </a:spcAft>
              <a:buSzPts val="1800"/>
              <a:buChar char="●"/>
            </a:pPr>
            <a:r>
              <a:rPr b="1" lang="en" sz="1800"/>
              <a:t>Announcements</a:t>
            </a:r>
            <a:endParaRPr b="1" sz="1800"/>
          </a:p>
          <a:p>
            <a:pPr indent="-330200" lvl="1" marL="742950" rtl="0" algn="l">
              <a:spcBef>
                <a:spcPts val="0"/>
              </a:spcBef>
              <a:spcAft>
                <a:spcPts val="0"/>
              </a:spcAft>
              <a:buSzPts val="1800"/>
              <a:buChar char="○"/>
            </a:pPr>
            <a:r>
              <a:rPr lang="en" sz="1800"/>
              <a:t>Piazza -- sign up today!</a:t>
            </a:r>
            <a:endParaRPr sz="1800"/>
          </a:p>
          <a:p>
            <a:pPr indent="0" lvl="0" marL="0" rtl="0" algn="l">
              <a:spcBef>
                <a:spcPts val="480"/>
              </a:spcBef>
              <a:spcAft>
                <a:spcPts val="0"/>
              </a:spcAft>
              <a:buNone/>
            </a:pPr>
            <a:r>
              <a:t/>
            </a:r>
            <a:endParaRPr sz="600"/>
          </a:p>
          <a:p>
            <a:pPr indent="-342900" lvl="0" marL="457200" rtl="0" algn="l">
              <a:spcBef>
                <a:spcPts val="480"/>
              </a:spcBef>
              <a:spcAft>
                <a:spcPts val="0"/>
              </a:spcAft>
              <a:buSzPts val="1800"/>
              <a:buChar char="●"/>
            </a:pPr>
            <a:r>
              <a:rPr b="1" lang="en" sz="1800"/>
              <a:t>Questions</a:t>
            </a:r>
            <a:endParaRPr b="1" sz="1800"/>
          </a:p>
          <a:p>
            <a:pPr indent="-342900" lvl="1" marL="914400" rtl="0" algn="l">
              <a:spcBef>
                <a:spcPts val="0"/>
              </a:spcBef>
              <a:spcAft>
                <a:spcPts val="0"/>
              </a:spcAft>
              <a:buSzPts val="1800"/>
              <a:buChar char="○"/>
            </a:pPr>
            <a:r>
              <a:rPr lang="en" sz="1800"/>
              <a:t>Piazza (preferred!)</a:t>
            </a:r>
            <a:endParaRPr sz="1800"/>
          </a:p>
          <a:p>
            <a:pPr indent="-342900" lvl="1" marL="914400" rtl="0" algn="l">
              <a:spcBef>
                <a:spcPts val="0"/>
              </a:spcBef>
              <a:spcAft>
                <a:spcPts val="0"/>
              </a:spcAft>
              <a:buSzPts val="1800"/>
              <a:buChar char="○"/>
            </a:pPr>
            <a:r>
              <a:rPr lang="en" sz="1800" u="sng">
                <a:solidFill>
                  <a:schemeClr val="hlink"/>
                </a:solidFill>
                <a:hlinkClick r:id="rId4"/>
              </a:rPr>
              <a:t>cs294-158-staff@lists.berkeley.edu</a:t>
            </a:r>
            <a:endParaRPr sz="1800"/>
          </a:p>
          <a:p>
            <a:pPr indent="0" lvl="0" marL="0" rtl="0" algn="l">
              <a:spcBef>
                <a:spcPts val="480"/>
              </a:spcBef>
              <a:spcAft>
                <a:spcPts val="0"/>
              </a:spcAft>
              <a:buNone/>
            </a:pPr>
            <a:r>
              <a:t/>
            </a:r>
            <a:endParaRPr sz="600"/>
          </a:p>
          <a:p>
            <a:pPr indent="-342900" lvl="0" marL="457200" rtl="0" algn="l">
              <a:spcBef>
                <a:spcPts val="480"/>
              </a:spcBef>
              <a:spcAft>
                <a:spcPts val="0"/>
              </a:spcAft>
              <a:buSzPts val="1800"/>
              <a:buChar char="●"/>
            </a:pPr>
            <a:r>
              <a:rPr b="1" lang="en" sz="1800"/>
              <a:t>Office hours</a:t>
            </a:r>
            <a:r>
              <a:rPr lang="en" sz="1800"/>
              <a:t>: [all starting </a:t>
            </a:r>
            <a:r>
              <a:rPr b="1" i="1" lang="en" sz="1800"/>
              <a:t>next</a:t>
            </a:r>
            <a:r>
              <a:rPr lang="en" sz="1800"/>
              <a:t> week]</a:t>
            </a:r>
            <a:endParaRPr sz="1800"/>
          </a:p>
          <a:p>
            <a:pPr indent="-342900" lvl="1" marL="914400" rtl="0" algn="l">
              <a:spcBef>
                <a:spcPts val="0"/>
              </a:spcBef>
              <a:spcAft>
                <a:spcPts val="0"/>
              </a:spcAft>
              <a:buSzPts val="1800"/>
              <a:buChar char="○"/>
            </a:pPr>
            <a:r>
              <a:rPr lang="en" sz="1800"/>
              <a:t>Pieter: Thu 5-6pm -- 242 Sutardja Dai Hall </a:t>
            </a:r>
            <a:endParaRPr sz="1800"/>
          </a:p>
          <a:p>
            <a:pPr indent="-342900" lvl="1" marL="914400" rtl="0" algn="l">
              <a:spcBef>
                <a:spcPts val="0"/>
              </a:spcBef>
              <a:spcAft>
                <a:spcPts val="0"/>
              </a:spcAft>
              <a:buSzPts val="1800"/>
              <a:buChar char="○"/>
            </a:pPr>
            <a:r>
              <a:rPr lang="en" sz="1800"/>
              <a:t>Alex: Mon 5-6pm, Tue 11-noon -- 326 Soda Hall</a:t>
            </a:r>
            <a:endParaRPr sz="1800"/>
          </a:p>
          <a:p>
            <a:pPr indent="-342900" lvl="1" marL="914400" rtl="0" algn="l">
              <a:spcBef>
                <a:spcPts val="0"/>
              </a:spcBef>
              <a:spcAft>
                <a:spcPts val="0"/>
              </a:spcAft>
              <a:buSzPts val="1800"/>
              <a:buChar char="○"/>
            </a:pPr>
            <a:r>
              <a:rPr lang="en" sz="1800"/>
              <a:t>Wilson: Wed noon-1pm, Fri 2-3pm -- 347 Soda Hall</a:t>
            </a:r>
            <a:endParaRPr sz="1800"/>
          </a:p>
          <a:p>
            <a:pPr indent="0" lvl="0" marL="457200" rtl="0" algn="l">
              <a:spcBef>
                <a:spcPts val="480"/>
              </a:spcBef>
              <a:spcAft>
                <a:spcPts val="0"/>
              </a:spcAft>
              <a:buNone/>
            </a:pPr>
            <a:r>
              <a:rPr lang="en" sz="1400">
                <a:solidFill>
                  <a:srgbClr val="212121"/>
                </a:solidFill>
              </a:rPr>
              <a:t>For homework, TA office hours are the best venue.  </a:t>
            </a:r>
            <a:br>
              <a:rPr lang="en" sz="1400">
                <a:solidFill>
                  <a:srgbClr val="212121"/>
                </a:solidFill>
              </a:rPr>
            </a:br>
            <a:r>
              <a:rPr lang="en" sz="1400">
                <a:solidFill>
                  <a:srgbClr val="212121"/>
                </a:solidFill>
              </a:rPr>
              <a:t>For other questions (lecture, final project, research, etc.) any office hours should be great fits</a:t>
            </a:r>
            <a:endParaRPr sz="1400"/>
          </a:p>
          <a:p>
            <a:pPr indent="0" lvl="0" marL="457200" rtl="0" algn="l">
              <a:spcBef>
                <a:spcPts val="480"/>
              </a:spcBef>
              <a:spcAft>
                <a:spcPts val="0"/>
              </a:spcAft>
              <a:buNone/>
            </a:pPr>
            <a:r>
              <a:t/>
            </a:r>
            <a:endParaRPr/>
          </a:p>
        </p:txBody>
      </p:sp>
      <p:sp>
        <p:nvSpPr>
          <p:cNvPr id="55" name="Google Shape;5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0" st="0"/>
                                            </p:txEl>
                                          </p:spTgt>
                                        </p:tgtEl>
                                        <p:attrNameLst>
                                          <p:attrName>style.visibility</p:attrName>
                                        </p:attrNameLst>
                                      </p:cBhvr>
                                      <p:to>
                                        <p:strVal val="visible"/>
                                      </p:to>
                                    </p:set>
                                    <p:animEffect filter="fade" transition="in">
                                      <p:cBhvr>
                                        <p:cTn dur="1000"/>
                                        <p:tgtEl>
                                          <p:spTgt spid="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 st="1"/>
                                            </p:txEl>
                                          </p:spTgt>
                                        </p:tgtEl>
                                        <p:attrNameLst>
                                          <p:attrName>style.visibility</p:attrName>
                                        </p:attrNameLst>
                                      </p:cBhvr>
                                      <p:to>
                                        <p:strVal val="visible"/>
                                      </p:to>
                                    </p:set>
                                    <p:animEffect filter="fade" transition="in">
                                      <p:cBhvr>
                                        <p:cTn dur="1000"/>
                                        <p:tgtEl>
                                          <p:spTgt spid="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2" st="2"/>
                                            </p:txEl>
                                          </p:spTgt>
                                        </p:tgtEl>
                                        <p:attrNameLst>
                                          <p:attrName>style.visibility</p:attrName>
                                        </p:attrNameLst>
                                      </p:cBhvr>
                                      <p:to>
                                        <p:strVal val="visible"/>
                                      </p:to>
                                    </p:set>
                                    <p:animEffect filter="fade" transition="in">
                                      <p:cBhvr>
                                        <p:cTn dur="1000"/>
                                        <p:tgtEl>
                                          <p:spTgt spid="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3" st="3"/>
                                            </p:txEl>
                                          </p:spTgt>
                                        </p:tgtEl>
                                        <p:attrNameLst>
                                          <p:attrName>style.visibility</p:attrName>
                                        </p:attrNameLst>
                                      </p:cBhvr>
                                      <p:to>
                                        <p:strVal val="visible"/>
                                      </p:to>
                                    </p:set>
                                    <p:animEffect filter="fade" transition="in">
                                      <p:cBhvr>
                                        <p:cTn dur="1000"/>
                                        <p:tgtEl>
                                          <p:spTgt spid="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4" st="4"/>
                                            </p:txEl>
                                          </p:spTgt>
                                        </p:tgtEl>
                                        <p:attrNameLst>
                                          <p:attrName>style.visibility</p:attrName>
                                        </p:attrNameLst>
                                      </p:cBhvr>
                                      <p:to>
                                        <p:strVal val="visible"/>
                                      </p:to>
                                    </p:set>
                                    <p:animEffect filter="fade" transition="in">
                                      <p:cBhvr>
                                        <p:cTn dur="1000"/>
                                        <p:tgtEl>
                                          <p:spTgt spid="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5" st="5"/>
                                            </p:txEl>
                                          </p:spTgt>
                                        </p:tgtEl>
                                        <p:attrNameLst>
                                          <p:attrName>style.visibility</p:attrName>
                                        </p:attrNameLst>
                                      </p:cBhvr>
                                      <p:to>
                                        <p:strVal val="visible"/>
                                      </p:to>
                                    </p:set>
                                    <p:animEffect filter="fade" transition="in">
                                      <p:cBhvr>
                                        <p:cTn dur="1000"/>
                                        <p:tgtEl>
                                          <p:spTgt spid="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6" st="6"/>
                                            </p:txEl>
                                          </p:spTgt>
                                        </p:tgtEl>
                                        <p:attrNameLst>
                                          <p:attrName>style.visibility</p:attrName>
                                        </p:attrNameLst>
                                      </p:cBhvr>
                                      <p:to>
                                        <p:strVal val="visible"/>
                                      </p:to>
                                    </p:set>
                                    <p:animEffect filter="fade" transition="in">
                                      <p:cBhvr>
                                        <p:cTn dur="1000"/>
                                        <p:tgtEl>
                                          <p:spTgt spid="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7" st="7"/>
                                            </p:txEl>
                                          </p:spTgt>
                                        </p:tgtEl>
                                        <p:attrNameLst>
                                          <p:attrName>style.visibility</p:attrName>
                                        </p:attrNameLst>
                                      </p:cBhvr>
                                      <p:to>
                                        <p:strVal val="visible"/>
                                      </p:to>
                                    </p:set>
                                    <p:animEffect filter="fade" transition="in">
                                      <p:cBhvr>
                                        <p:cTn dur="1000"/>
                                        <p:tgtEl>
                                          <p:spTgt spid="5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8" st="8"/>
                                            </p:txEl>
                                          </p:spTgt>
                                        </p:tgtEl>
                                        <p:attrNameLst>
                                          <p:attrName>style.visibility</p:attrName>
                                        </p:attrNameLst>
                                      </p:cBhvr>
                                      <p:to>
                                        <p:strVal val="visible"/>
                                      </p:to>
                                    </p:set>
                                    <p:animEffect filter="fade" transition="in">
                                      <p:cBhvr>
                                        <p:cTn dur="1000"/>
                                        <p:tgtEl>
                                          <p:spTgt spid="5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9" st="9"/>
                                            </p:txEl>
                                          </p:spTgt>
                                        </p:tgtEl>
                                        <p:attrNameLst>
                                          <p:attrName>style.visibility</p:attrName>
                                        </p:attrNameLst>
                                      </p:cBhvr>
                                      <p:to>
                                        <p:strVal val="visible"/>
                                      </p:to>
                                    </p:set>
                                    <p:animEffect filter="fade" transition="in">
                                      <p:cBhvr>
                                        <p:cTn dur="1000"/>
                                        <p:tgtEl>
                                          <p:spTgt spid="5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0" st="10"/>
                                            </p:txEl>
                                          </p:spTgt>
                                        </p:tgtEl>
                                        <p:attrNameLst>
                                          <p:attrName>style.visibility</p:attrName>
                                        </p:attrNameLst>
                                      </p:cBhvr>
                                      <p:to>
                                        <p:strVal val="visible"/>
                                      </p:to>
                                    </p:set>
                                    <p:animEffect filter="fade" transition="in">
                                      <p:cBhvr>
                                        <p:cTn dur="1000"/>
                                        <p:tgtEl>
                                          <p:spTgt spid="5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1" st="11"/>
                                            </p:txEl>
                                          </p:spTgt>
                                        </p:tgtEl>
                                        <p:attrNameLst>
                                          <p:attrName>style.visibility</p:attrName>
                                        </p:attrNameLst>
                                      </p:cBhvr>
                                      <p:to>
                                        <p:strVal val="visible"/>
                                      </p:to>
                                    </p:set>
                                    <p:animEffect filter="fade" transition="in">
                                      <p:cBhvr>
                                        <p:cTn dur="1000"/>
                                        <p:tgtEl>
                                          <p:spTgt spid="5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2" st="12"/>
                                            </p:txEl>
                                          </p:spTgt>
                                        </p:tgtEl>
                                        <p:attrNameLst>
                                          <p:attrName>style.visibility</p:attrName>
                                        </p:attrNameLst>
                                      </p:cBhvr>
                                      <p:to>
                                        <p:strVal val="visible"/>
                                      </p:to>
                                    </p:set>
                                    <p:animEffect filter="fade" transition="in">
                                      <p:cBhvr>
                                        <p:cTn dur="1000"/>
                                        <p:tgtEl>
                                          <p:spTgt spid="5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3" st="13"/>
                                            </p:txEl>
                                          </p:spTgt>
                                        </p:tgtEl>
                                        <p:attrNameLst>
                                          <p:attrName>style.visibility</p:attrName>
                                        </p:attrNameLst>
                                      </p:cBhvr>
                                      <p:to>
                                        <p:strVal val="visible"/>
                                      </p:to>
                                    </p:set>
                                    <p:animEffect filter="fade" transition="in">
                                      <p:cBhvr>
                                        <p:cTn dur="1000"/>
                                        <p:tgtEl>
                                          <p:spTgt spid="5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4" st="14"/>
                                            </p:txEl>
                                          </p:spTgt>
                                        </p:tgtEl>
                                        <p:attrNameLst>
                                          <p:attrName>style.visibility</p:attrName>
                                        </p:attrNameLst>
                                      </p:cBhvr>
                                      <p:to>
                                        <p:strVal val="visible"/>
                                      </p:to>
                                    </p:set>
                                    <p:animEffect filter="fade" transition="in">
                                      <p:cBhvr>
                                        <p:cTn dur="1000"/>
                                        <p:tgtEl>
                                          <p:spTgt spid="54">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Text</a:t>
            </a:r>
            <a:endParaRPr/>
          </a:p>
        </p:txBody>
      </p:sp>
      <p:sp>
        <p:nvSpPr>
          <p:cNvPr id="265" name="Google Shape;265;p33"/>
          <p:cNvSpPr txBox="1"/>
          <p:nvPr/>
        </p:nvSpPr>
        <p:spPr>
          <a:xfrm>
            <a:off x="2457600" y="1118050"/>
            <a:ext cx="6027600" cy="3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PANDARUS:</a:t>
            </a:r>
            <a:br>
              <a:rPr lang="en"/>
            </a:br>
            <a:r>
              <a:rPr lang="en"/>
              <a:t>Alas, I think he shall be come approached and the day</a:t>
            </a:r>
            <a:br>
              <a:rPr lang="en"/>
            </a:br>
            <a:r>
              <a:rPr lang="en"/>
              <a:t>When little srain would be attain'd into being never fed,</a:t>
            </a:r>
            <a:br>
              <a:rPr lang="en"/>
            </a:br>
            <a:r>
              <a:rPr lang="en"/>
              <a:t>And who is but a chain and subjects of his death,</a:t>
            </a:r>
            <a:br>
              <a:rPr lang="en"/>
            </a:br>
            <a:r>
              <a:rPr lang="en"/>
              <a:t>I should not sleep.</a:t>
            </a:r>
            <a:br>
              <a:rPr lang="en"/>
            </a:br>
            <a:br>
              <a:rPr lang="en"/>
            </a:br>
            <a:r>
              <a:rPr lang="en"/>
              <a:t>Second Senator:</a:t>
            </a:r>
            <a:br>
              <a:rPr lang="en"/>
            </a:br>
            <a:r>
              <a:rPr lang="en"/>
              <a:t>They are away this miseries, produced upon my soul,</a:t>
            </a:r>
            <a:br>
              <a:rPr lang="en"/>
            </a:br>
            <a:r>
              <a:rPr lang="en"/>
              <a:t>Breaking and strongly should be buried, when I perish</a:t>
            </a:r>
            <a:br>
              <a:rPr lang="en"/>
            </a:br>
            <a:r>
              <a:rPr lang="en"/>
              <a:t>The earth and thoughts of many states.</a:t>
            </a:r>
            <a:br>
              <a:rPr lang="en"/>
            </a:br>
            <a:br>
              <a:rPr lang="en"/>
            </a:br>
            <a:r>
              <a:rPr lang="en"/>
              <a:t>DUKE VINCENTIO:</a:t>
            </a:r>
            <a:br>
              <a:rPr lang="en"/>
            </a:br>
            <a:r>
              <a:rPr lang="en"/>
              <a:t>Well, your wit is in the care of side and that.</a:t>
            </a:r>
            <a:br>
              <a:rPr lang="en"/>
            </a:br>
            <a:endParaRPr/>
          </a:p>
        </p:txBody>
      </p:sp>
      <p:sp>
        <p:nvSpPr>
          <p:cNvPr id="266" name="Google Shape;266;p33"/>
          <p:cNvSpPr txBox="1"/>
          <p:nvPr/>
        </p:nvSpPr>
        <p:spPr>
          <a:xfrm>
            <a:off x="3331250" y="4348450"/>
            <a:ext cx="3438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[Char-rnn, karpathy, 2015]</a:t>
            </a:r>
            <a:endParaRPr>
              <a:latin typeface="Calibri"/>
              <a:ea typeface="Calibri"/>
              <a:cs typeface="Calibri"/>
              <a:sym typeface="Calibri"/>
            </a:endParaRPr>
          </a:p>
        </p:txBody>
      </p:sp>
      <p:sp>
        <p:nvSpPr>
          <p:cNvPr id="267" name="Google Shape;26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Math</a:t>
            </a:r>
            <a:endParaRPr/>
          </a:p>
        </p:txBody>
      </p:sp>
      <p:pic>
        <p:nvPicPr>
          <p:cNvPr id="273" name="Google Shape;273;p34"/>
          <p:cNvPicPr preferRelativeResize="0"/>
          <p:nvPr/>
        </p:nvPicPr>
        <p:blipFill rotWithShape="1">
          <a:blip r:embed="rId3">
            <a:alphaModFix/>
          </a:blip>
          <a:srcRect b="0" l="0" r="50668" t="0"/>
          <a:stretch/>
        </p:blipFill>
        <p:spPr>
          <a:xfrm>
            <a:off x="4544375" y="888100"/>
            <a:ext cx="2954801" cy="3367300"/>
          </a:xfrm>
          <a:prstGeom prst="rect">
            <a:avLst/>
          </a:prstGeom>
          <a:noFill/>
          <a:ln>
            <a:noFill/>
          </a:ln>
        </p:spPr>
      </p:pic>
      <p:sp>
        <p:nvSpPr>
          <p:cNvPr id="274" name="Google Shape;274;p34"/>
          <p:cNvSpPr txBox="1"/>
          <p:nvPr/>
        </p:nvSpPr>
        <p:spPr>
          <a:xfrm>
            <a:off x="1459900" y="1063988"/>
            <a:ext cx="2877900" cy="28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\begin{proof}</a:t>
            </a:r>
            <a:br>
              <a:rPr lang="en" sz="800"/>
            </a:br>
            <a:r>
              <a:rPr lang="en" sz="800"/>
              <a:t>We may assume that $\mathcal{I}$ is an abelian sheaf on $\mathcal{C}$.</a:t>
            </a:r>
            <a:br>
              <a:rPr lang="en" sz="800"/>
            </a:br>
            <a:r>
              <a:rPr lang="en" sz="800"/>
              <a:t>\item Given a morphism $\Delta : \mathcal{F} \to \mathcal{I}$</a:t>
            </a:r>
            <a:br>
              <a:rPr lang="en" sz="800"/>
            </a:br>
            <a:r>
              <a:rPr lang="en" sz="800"/>
              <a:t>is an injective and let $\mathfrak q$ be an abelian sheaf on $X$.</a:t>
            </a:r>
            <a:br>
              <a:rPr lang="en" sz="800"/>
            </a:br>
            <a:r>
              <a:rPr lang="en" sz="800"/>
              <a:t>Let $\mathcal{F}$ be a fibered complex. Let $\mathcal{F}$ be a category.</a:t>
            </a:r>
            <a:br>
              <a:rPr lang="en" sz="800"/>
            </a:br>
            <a:r>
              <a:rPr lang="en" sz="800"/>
              <a:t>\begin{enumerate}</a:t>
            </a:r>
            <a:br>
              <a:rPr lang="en" sz="800"/>
            </a:br>
            <a:r>
              <a:rPr lang="en" sz="800"/>
              <a:t>\item \hyperref[setain-construction-phantom]{Lemma}</a:t>
            </a:r>
            <a:br>
              <a:rPr lang="en" sz="800"/>
            </a:br>
            <a:r>
              <a:rPr lang="en" sz="800"/>
              <a:t>\label{lemma-characterize-quasi-finite}</a:t>
            </a:r>
            <a:br>
              <a:rPr lang="en" sz="800"/>
            </a:br>
            <a:r>
              <a:rPr lang="en" sz="800"/>
              <a:t>Let $\mathcal{F}$ be an abelian quasi-coherent sheaf on $\mathcal{C}$.</a:t>
            </a:r>
            <a:br>
              <a:rPr lang="en" sz="800"/>
            </a:br>
            <a:r>
              <a:rPr lang="en" sz="800"/>
              <a:t>Let $\mathcal{F}$ be a coherent $\mathcal{O}_X$-module. Then</a:t>
            </a:r>
            <a:br>
              <a:rPr lang="en" sz="800"/>
            </a:br>
            <a:r>
              <a:rPr lang="en" sz="800"/>
              <a:t>$\mathcal{F}$ is an abelian catenary over $\mathcal{C}$.</a:t>
            </a:r>
            <a:br>
              <a:rPr lang="en" sz="800"/>
            </a:br>
            <a:r>
              <a:rPr lang="en" sz="800"/>
              <a:t>\item The following are equivalent</a:t>
            </a:r>
            <a:br>
              <a:rPr lang="en" sz="800"/>
            </a:br>
            <a:r>
              <a:rPr lang="en" sz="800"/>
              <a:t>\begin{enumerate}</a:t>
            </a:r>
            <a:br>
              <a:rPr lang="en" sz="800"/>
            </a:br>
            <a:r>
              <a:rPr lang="en" sz="800"/>
              <a:t>\item $\mathcal{F}$ is an $\mathcal{O}_X$-module.</a:t>
            </a:r>
            <a:br>
              <a:rPr lang="en" sz="800"/>
            </a:br>
            <a:r>
              <a:rPr lang="en" sz="800"/>
              <a:t>\end{lemma}</a:t>
            </a:r>
            <a:endParaRPr sz="800"/>
          </a:p>
        </p:txBody>
      </p:sp>
      <p:sp>
        <p:nvSpPr>
          <p:cNvPr id="275" name="Google Shape;27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4"/>
          <p:cNvSpPr txBox="1"/>
          <p:nvPr/>
        </p:nvSpPr>
        <p:spPr>
          <a:xfrm>
            <a:off x="3331250" y="4348450"/>
            <a:ext cx="3438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[Char-rnn, karpathy, 2015]</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Text</a:t>
            </a:r>
            <a:endParaRPr/>
          </a:p>
        </p:txBody>
      </p:sp>
      <p:sp>
        <p:nvSpPr>
          <p:cNvPr id="282" name="Google Shape;282;p35"/>
          <p:cNvSpPr txBox="1"/>
          <p:nvPr/>
        </p:nvSpPr>
        <p:spPr>
          <a:xfrm>
            <a:off x="74100" y="734875"/>
            <a:ext cx="8995800" cy="36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100" u="sng">
                <a:solidFill>
                  <a:schemeClr val="dk1"/>
                </a:solidFill>
                <a:latin typeface="Courier New"/>
                <a:ea typeface="Courier New"/>
                <a:cs typeface="Courier New"/>
                <a:sym typeface="Courier New"/>
              </a:rPr>
              <a:t>Prompt [human written]:</a:t>
            </a:r>
            <a:r>
              <a:rPr lang="en" sz="1100">
                <a:solidFill>
                  <a:schemeClr val="dk1"/>
                </a:solidFill>
                <a:latin typeface="Courier New"/>
                <a:ea typeface="Courier New"/>
                <a:cs typeface="Courier New"/>
                <a:sym typeface="Courier New"/>
              </a:rPr>
              <a:t> A train carriage containing controlled nuclear materials was stolen in Cincinnati today. Its whereabouts are unknown.</a:t>
            </a:r>
            <a:endParaRPr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b="1" lang="en" sz="1100" u="sng">
                <a:solidFill>
                  <a:schemeClr val="dk1"/>
                </a:solidFill>
                <a:latin typeface="Courier New"/>
                <a:ea typeface="Courier New"/>
                <a:cs typeface="Courier New"/>
                <a:sym typeface="Courier New"/>
              </a:rPr>
              <a:t>GPT-2:</a:t>
            </a:r>
            <a:r>
              <a:rPr lang="en" sz="1100">
                <a:solidFill>
                  <a:schemeClr val="dk1"/>
                </a:solidFill>
                <a:latin typeface="Courier New"/>
                <a:ea typeface="Courier New"/>
                <a:cs typeface="Courier New"/>
                <a:sym typeface="Courier New"/>
              </a:rPr>
              <a:t> </a:t>
            </a:r>
            <a:r>
              <a:rPr i="1" lang="en" sz="1100">
                <a:solidFill>
                  <a:schemeClr val="dk1"/>
                </a:solidFill>
                <a:latin typeface="Courier New"/>
                <a:ea typeface="Courier New"/>
                <a:cs typeface="Courier New"/>
                <a:sym typeface="Courier New"/>
              </a:rPr>
              <a:t>The incident occurred on the downtown train line, which runs from Covington and Ashland stations. In an email to Ohio news outlets, the U.S. Department of Energy said it is working with the Federal Railroad Administration to find the thief.</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i="1" lang="en" sz="1100">
                <a:solidFill>
                  <a:schemeClr val="dk1"/>
                </a:solidFill>
                <a:latin typeface="Courier New"/>
                <a:ea typeface="Courier New"/>
                <a:cs typeface="Courier New"/>
                <a:sym typeface="Courier New"/>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i="1" lang="en" sz="1100">
                <a:solidFill>
                  <a:schemeClr val="dk1"/>
                </a:solidFill>
                <a:latin typeface="Courier New"/>
                <a:ea typeface="Courier New"/>
                <a:cs typeface="Courier New"/>
                <a:sym typeface="Courier New"/>
              </a:rPr>
              <a:t>The stolen material was taken from the University of Cincinnati’s Research Triangle Park nuclear research site, according to a news release from Department officials.</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i="1" lang="en" sz="1100">
                <a:solidFill>
                  <a:schemeClr val="dk1"/>
                </a:solidFill>
                <a:latin typeface="Courier New"/>
                <a:ea typeface="Courier New"/>
                <a:cs typeface="Courier New"/>
                <a:sym typeface="Courier New"/>
              </a:rPr>
              <a:t>The Nuclear Regulatory Commission did not immediately release any information. According to the release, the U.S. Department of Energy’s Office of Nuclear Material Safety and Security is leading that team’s investigation.</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i="1" lang="en" sz="1100">
                <a:solidFill>
                  <a:schemeClr val="dk1"/>
                </a:solidFill>
                <a:latin typeface="Courier New"/>
                <a:ea typeface="Courier New"/>
                <a:cs typeface="Courier New"/>
                <a:sym typeface="Courier New"/>
              </a:rPr>
              <a:t>‘The safety of people, the environment and the nation’s nuclear stockpile is our highest priority,’ Hicks said. ‘We will get to the bottom of this and make no excuses.’</a:t>
            </a:r>
            <a:endParaRPr i="1" sz="1100">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sz="1100">
              <a:latin typeface="Courier New"/>
              <a:ea typeface="Courier New"/>
              <a:cs typeface="Courier New"/>
              <a:sym typeface="Courier New"/>
            </a:endParaRPr>
          </a:p>
        </p:txBody>
      </p:sp>
      <p:sp>
        <p:nvSpPr>
          <p:cNvPr id="283" name="Google Shape;28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4" name="Google Shape;284;p35"/>
          <p:cNvSpPr txBox="1"/>
          <p:nvPr/>
        </p:nvSpPr>
        <p:spPr>
          <a:xfrm>
            <a:off x="1976275" y="4348450"/>
            <a:ext cx="53292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[OpenAI’s GPT2 -- Radford, Wu, Child, Luan, Amodei, Sutskever, 2019]</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Effect filter="fade" transition="in">
                                      <p:cBhvr>
                                        <p:cTn dur="1000"/>
                                        <p:tgtEl>
                                          <p:spTgt spid="2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animEffect filter="fade" transition="in">
                                      <p:cBhvr>
                                        <p:cTn dur="1000"/>
                                        <p:tgtEl>
                                          <p:spTgt spid="2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2" st="2"/>
                                            </p:txEl>
                                          </p:spTgt>
                                        </p:tgtEl>
                                        <p:attrNameLst>
                                          <p:attrName>style.visibility</p:attrName>
                                        </p:attrNameLst>
                                      </p:cBhvr>
                                      <p:to>
                                        <p:strVal val="visible"/>
                                      </p:to>
                                    </p:set>
                                    <p:animEffect filter="fade" transition="in">
                                      <p:cBhvr>
                                        <p:cTn dur="1000"/>
                                        <p:tgtEl>
                                          <p:spTgt spid="2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3" st="3"/>
                                            </p:txEl>
                                          </p:spTgt>
                                        </p:tgtEl>
                                        <p:attrNameLst>
                                          <p:attrName>style.visibility</p:attrName>
                                        </p:attrNameLst>
                                      </p:cBhvr>
                                      <p:to>
                                        <p:strVal val="visible"/>
                                      </p:to>
                                    </p:set>
                                    <p:animEffect filter="fade" transition="in">
                                      <p:cBhvr>
                                        <p:cTn dur="1000"/>
                                        <p:tgtEl>
                                          <p:spTgt spid="2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4" st="4"/>
                                            </p:txEl>
                                          </p:spTgt>
                                        </p:tgtEl>
                                        <p:attrNameLst>
                                          <p:attrName>style.visibility</p:attrName>
                                        </p:attrNameLst>
                                      </p:cBhvr>
                                      <p:to>
                                        <p:strVal val="visible"/>
                                      </p:to>
                                    </p:set>
                                    <p:animEffect filter="fade" transition="in">
                                      <p:cBhvr>
                                        <p:cTn dur="1000"/>
                                        <p:tgtEl>
                                          <p:spTgt spid="2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5" st="5"/>
                                            </p:txEl>
                                          </p:spTgt>
                                        </p:tgtEl>
                                        <p:attrNameLst>
                                          <p:attrName>style.visibility</p:attrName>
                                        </p:attrNameLst>
                                      </p:cBhvr>
                                      <p:to>
                                        <p:strVal val="visible"/>
                                      </p:to>
                                    </p:set>
                                    <p:animEffect filter="fade" transition="in">
                                      <p:cBhvr>
                                        <p:cTn dur="1000"/>
                                        <p:tgtEl>
                                          <p:spTgt spid="2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6" st="6"/>
                                            </p:txEl>
                                          </p:spTgt>
                                        </p:tgtEl>
                                        <p:attrNameLst>
                                          <p:attrName>style.visibility</p:attrName>
                                        </p:attrNameLst>
                                      </p:cBhvr>
                                      <p:to>
                                        <p:strVal val="visible"/>
                                      </p:to>
                                    </p:set>
                                    <p:animEffect filter="fade" transition="in">
                                      <p:cBhvr>
                                        <p:cTn dur="1000"/>
                                        <p:tgtEl>
                                          <p:spTgt spid="28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Generate Text</a:t>
            </a:r>
            <a:endParaRPr/>
          </a:p>
        </p:txBody>
      </p:sp>
      <p:sp>
        <p:nvSpPr>
          <p:cNvPr id="290" name="Google Shape;290;p36"/>
          <p:cNvSpPr txBox="1"/>
          <p:nvPr/>
        </p:nvSpPr>
        <p:spPr>
          <a:xfrm>
            <a:off x="74100" y="734875"/>
            <a:ext cx="8995800" cy="36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700"/>
              </a:spcBef>
              <a:spcAft>
                <a:spcPts val="0"/>
              </a:spcAft>
              <a:buNone/>
            </a:pPr>
            <a:r>
              <a:rPr b="1" lang="en" u="sng">
                <a:solidFill>
                  <a:schemeClr val="dk1"/>
                </a:solidFill>
                <a:latin typeface="Courier New"/>
                <a:ea typeface="Courier New"/>
                <a:cs typeface="Courier New"/>
                <a:sym typeface="Courier New"/>
              </a:rPr>
              <a:t>Prompt (human written):</a:t>
            </a:r>
            <a:r>
              <a:rPr lang="en">
                <a:solidFill>
                  <a:schemeClr val="dk1"/>
                </a:solidFill>
                <a:latin typeface="Courier New"/>
                <a:ea typeface="Courier New"/>
                <a:cs typeface="Courier New"/>
                <a:sym typeface="Courier New"/>
              </a:rPr>
              <a:t> Recycling is good for the world, no, you could not be more wrong.</a:t>
            </a:r>
            <a:endParaRPr>
              <a:solidFill>
                <a:schemeClr val="dk1"/>
              </a:solidFill>
              <a:latin typeface="Courier New"/>
              <a:ea typeface="Courier New"/>
              <a:cs typeface="Courier New"/>
              <a:sym typeface="Courier New"/>
            </a:endParaRPr>
          </a:p>
          <a:p>
            <a:pPr indent="0" lvl="0" marL="0" rtl="0" algn="l">
              <a:lnSpc>
                <a:spcPct val="115000"/>
              </a:lnSpc>
              <a:spcBef>
                <a:spcPts val="1700"/>
              </a:spcBef>
              <a:spcAft>
                <a:spcPts val="0"/>
              </a:spcAft>
              <a:buNone/>
            </a:pPr>
            <a:r>
              <a:rPr b="1" lang="en" u="sng">
                <a:solidFill>
                  <a:schemeClr val="dk1"/>
                </a:solidFill>
                <a:latin typeface="Courier New"/>
                <a:ea typeface="Courier New"/>
                <a:cs typeface="Courier New"/>
                <a:sym typeface="Courier New"/>
              </a:rPr>
              <a:t>GPT-2:</a:t>
            </a:r>
            <a:r>
              <a:rPr lang="en">
                <a:solidFill>
                  <a:schemeClr val="dk1"/>
                </a:solidFill>
                <a:latin typeface="Courier New"/>
                <a:ea typeface="Courier New"/>
                <a:cs typeface="Courier New"/>
                <a:sym typeface="Courier New"/>
              </a:rPr>
              <a:t> Recycling is NOT good for the world. It is bad for the environment, it is bad for our health, and it is bad for our economy. I’m not kidding. Recycling is not good for the environment. It is destructive to the earth and it is a major contributor to global warming. Recycling is not good for our health. It contributes to obesity and diseases like heart disease and cancer. Recycling is bad for our economy. It increases the cost of a product, and in turn, the price of everything that is made with that product. Recycling is not good for our nation. We pay a tremendous price for the privilege of having the world’s most advanced and efficient recycling system. Recycling is a huge, colossal waste of time, energy, money, and resources.</a:t>
            </a:r>
            <a:endParaRPr>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b="1" u="sng">
              <a:solidFill>
                <a:schemeClr val="dk1"/>
              </a:solidFill>
              <a:latin typeface="Courier New"/>
              <a:ea typeface="Courier New"/>
              <a:cs typeface="Courier New"/>
              <a:sym typeface="Courier New"/>
            </a:endParaRPr>
          </a:p>
          <a:p>
            <a:pPr indent="0" lvl="0" marL="0" rtl="0" algn="l">
              <a:lnSpc>
                <a:spcPct val="115000"/>
              </a:lnSpc>
              <a:spcBef>
                <a:spcPts val="800"/>
              </a:spcBef>
              <a:spcAft>
                <a:spcPts val="0"/>
              </a:spcAft>
              <a:buNone/>
            </a:pPr>
            <a:r>
              <a:t/>
            </a:r>
            <a:endParaRPr>
              <a:latin typeface="Courier New"/>
              <a:ea typeface="Courier New"/>
              <a:cs typeface="Courier New"/>
              <a:sym typeface="Courier New"/>
            </a:endParaRPr>
          </a:p>
        </p:txBody>
      </p:sp>
      <p:sp>
        <p:nvSpPr>
          <p:cNvPr id="291" name="Google Shape;29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2" name="Google Shape;292;p36"/>
          <p:cNvSpPr txBox="1"/>
          <p:nvPr/>
        </p:nvSpPr>
        <p:spPr>
          <a:xfrm>
            <a:off x="1976275" y="4348450"/>
            <a:ext cx="53292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[OpenAI’s GPT2 -- Radford, Wu, Child, Luan, Amodei, Sutskever, 2019]</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animEffect filter="fade" transition="in">
                                      <p:cBhvr>
                                        <p:cTn dur="1000"/>
                                        <p:tgtEl>
                                          <p:spTgt spid="2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animEffect filter="fade" transition="in">
                                      <p:cBhvr>
                                        <p:cTn dur="1000"/>
                                        <p:tgtEl>
                                          <p:spTgt spid="2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animEffect filter="fade" transition="in">
                                      <p:cBhvr>
                                        <p:cTn dur="1000"/>
                                        <p:tgtEl>
                                          <p:spTgt spid="2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animEffect filter="fade" transition="in">
                                      <p:cBhvr>
                                        <p:cTn dur="1000"/>
                                        <p:tgtEl>
                                          <p:spTgt spid="2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Try it yourself</a:t>
            </a:r>
            <a:endParaRPr/>
          </a:p>
        </p:txBody>
      </p:sp>
      <p:sp>
        <p:nvSpPr>
          <p:cNvPr id="298" name="Google Shape;298;p37"/>
          <p:cNvSpPr txBox="1"/>
          <p:nvPr>
            <p:ph idx="1" type="body"/>
          </p:nvPr>
        </p:nvSpPr>
        <p:spPr>
          <a:xfrm>
            <a:off x="157875" y="1288024"/>
            <a:ext cx="8338500" cy="30768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3000" u="sng">
                <a:solidFill>
                  <a:srgbClr val="0000FF"/>
                </a:solidFill>
                <a:hlinkClick r:id="rId3">
                  <a:extLst>
                    <a:ext uri="{A12FA001-AC4F-418D-AE19-62706E023703}">
                      <ahyp:hlinkClr val="tx"/>
                    </a:ext>
                  </a:extLst>
                </a:hlinkClick>
              </a:rPr>
              <a:t>https://talktotransformer.com/</a:t>
            </a:r>
            <a:endParaRPr sz="3000">
              <a:solidFill>
                <a:srgbClr val="0000FF"/>
              </a:solidFill>
            </a:endParaRPr>
          </a:p>
        </p:txBody>
      </p:sp>
      <p:sp>
        <p:nvSpPr>
          <p:cNvPr id="299" name="Google Shape;29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Compression - Lossless</a:t>
            </a:r>
            <a:endParaRPr/>
          </a:p>
        </p:txBody>
      </p:sp>
      <p:sp>
        <p:nvSpPr>
          <p:cNvPr id="305" name="Google Shape;30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6" name="Google Shape;306;p38"/>
          <p:cNvPicPr preferRelativeResize="0"/>
          <p:nvPr/>
        </p:nvPicPr>
        <p:blipFill>
          <a:blip r:embed="rId3">
            <a:alphaModFix/>
          </a:blip>
          <a:stretch>
            <a:fillRect/>
          </a:stretch>
        </p:blipFill>
        <p:spPr>
          <a:xfrm>
            <a:off x="1050125" y="688525"/>
            <a:ext cx="3647150" cy="4013825"/>
          </a:xfrm>
          <a:prstGeom prst="rect">
            <a:avLst/>
          </a:prstGeom>
          <a:noFill/>
          <a:ln>
            <a:noFill/>
          </a:ln>
        </p:spPr>
      </p:pic>
      <p:sp>
        <p:nvSpPr>
          <p:cNvPr id="307" name="Google Shape;307;p38"/>
          <p:cNvSpPr txBox="1"/>
          <p:nvPr/>
        </p:nvSpPr>
        <p:spPr>
          <a:xfrm>
            <a:off x="5177425" y="2154300"/>
            <a:ext cx="3720900" cy="10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Generative models provide better bit-rates than distribution-unaware compression methods like JPEG, etc.</a:t>
            </a:r>
            <a:endParaRPr sz="18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Compression - Lossy</a:t>
            </a:r>
            <a:endParaRPr/>
          </a:p>
        </p:txBody>
      </p:sp>
      <p:pic>
        <p:nvPicPr>
          <p:cNvPr id="313" name="Google Shape;313;p39"/>
          <p:cNvPicPr preferRelativeResize="0"/>
          <p:nvPr/>
        </p:nvPicPr>
        <p:blipFill>
          <a:blip r:embed="rId3">
            <a:alphaModFix/>
          </a:blip>
          <a:stretch>
            <a:fillRect/>
          </a:stretch>
        </p:blipFill>
        <p:spPr>
          <a:xfrm>
            <a:off x="530950" y="766075"/>
            <a:ext cx="8082099" cy="3835775"/>
          </a:xfrm>
          <a:prstGeom prst="rect">
            <a:avLst/>
          </a:prstGeom>
          <a:noFill/>
          <a:ln>
            <a:noFill/>
          </a:ln>
        </p:spPr>
      </p:pic>
      <p:sp>
        <p:nvSpPr>
          <p:cNvPr id="314" name="Google Shape;31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Downstream Task - Sentiment Detection</a:t>
            </a:r>
            <a:endParaRPr/>
          </a:p>
        </p:txBody>
      </p:sp>
      <p:pic>
        <p:nvPicPr>
          <p:cNvPr id="320" name="Google Shape;320;p40"/>
          <p:cNvPicPr preferRelativeResize="0"/>
          <p:nvPr/>
        </p:nvPicPr>
        <p:blipFill>
          <a:blip r:embed="rId3">
            <a:alphaModFix/>
          </a:blip>
          <a:stretch>
            <a:fillRect/>
          </a:stretch>
        </p:blipFill>
        <p:spPr>
          <a:xfrm>
            <a:off x="762000" y="1547813"/>
            <a:ext cx="7620000" cy="2047875"/>
          </a:xfrm>
          <a:prstGeom prst="rect">
            <a:avLst/>
          </a:prstGeom>
          <a:noFill/>
          <a:ln>
            <a:noFill/>
          </a:ln>
        </p:spPr>
      </p:pic>
      <p:sp>
        <p:nvSpPr>
          <p:cNvPr id="321" name="Google Shape;321;p40"/>
          <p:cNvSpPr txBox="1"/>
          <p:nvPr/>
        </p:nvSpPr>
        <p:spPr>
          <a:xfrm>
            <a:off x="3406625" y="4186975"/>
            <a:ext cx="19467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[Radford et al., </a:t>
            </a:r>
            <a:r>
              <a:rPr lang="en">
                <a:solidFill>
                  <a:schemeClr val="dk1"/>
                </a:solidFill>
              </a:rPr>
              <a:t>2017]</a:t>
            </a:r>
            <a:endParaRPr>
              <a:solidFill>
                <a:schemeClr val="dk1"/>
              </a:solidFill>
            </a:endParaRPr>
          </a:p>
        </p:txBody>
      </p:sp>
      <p:sp>
        <p:nvSpPr>
          <p:cNvPr id="322" name="Google Shape;32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40"/>
          <p:cNvSpPr txBox="1"/>
          <p:nvPr>
            <p:ph idx="1" type="body"/>
          </p:nvPr>
        </p:nvSpPr>
        <p:spPr>
          <a:xfrm>
            <a:off x="157871" y="789390"/>
            <a:ext cx="8338500" cy="3575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Downstream Tasks - NLP (BERT Revolution)</a:t>
            </a:r>
            <a:endParaRPr/>
          </a:p>
        </p:txBody>
      </p:sp>
      <p:sp>
        <p:nvSpPr>
          <p:cNvPr id="329" name="Google Shape;329;p41"/>
          <p:cNvSpPr txBox="1"/>
          <p:nvPr/>
        </p:nvSpPr>
        <p:spPr>
          <a:xfrm>
            <a:off x="4822525" y="4279625"/>
            <a:ext cx="38337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a:r>
            <a:r>
              <a:rPr lang="en">
                <a:solidFill>
                  <a:schemeClr val="dk1"/>
                </a:solidFill>
              </a:rPr>
              <a:t>https://gluebenchmark.com/leaderboard</a:t>
            </a:r>
            <a:r>
              <a:rPr lang="en">
                <a:solidFill>
                  <a:schemeClr val="dk1"/>
                </a:solidFill>
              </a:rPr>
              <a:t>]</a:t>
            </a:r>
            <a:endParaRPr>
              <a:solidFill>
                <a:schemeClr val="dk1"/>
              </a:solidFill>
            </a:endParaRPr>
          </a:p>
        </p:txBody>
      </p:sp>
      <p:sp>
        <p:nvSpPr>
          <p:cNvPr id="330" name="Google Shape;330;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41"/>
          <p:cNvPicPr preferRelativeResize="0"/>
          <p:nvPr/>
        </p:nvPicPr>
        <p:blipFill>
          <a:blip r:embed="rId3">
            <a:alphaModFix/>
          </a:blip>
          <a:stretch>
            <a:fillRect/>
          </a:stretch>
        </p:blipFill>
        <p:spPr>
          <a:xfrm>
            <a:off x="931100" y="826500"/>
            <a:ext cx="7281812" cy="3490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Downstream Tasks - Vision (Contrastive)</a:t>
            </a:r>
            <a:endParaRPr/>
          </a:p>
        </p:txBody>
      </p:sp>
      <p:sp>
        <p:nvSpPr>
          <p:cNvPr id="337" name="Google Shape;33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8" name="Google Shape;338;p42"/>
          <p:cNvPicPr preferRelativeResize="0"/>
          <p:nvPr/>
        </p:nvPicPr>
        <p:blipFill>
          <a:blip r:embed="rId3">
            <a:alphaModFix/>
          </a:blip>
          <a:stretch>
            <a:fillRect/>
          </a:stretch>
        </p:blipFill>
        <p:spPr>
          <a:xfrm>
            <a:off x="141975" y="695175"/>
            <a:ext cx="4949650" cy="4002075"/>
          </a:xfrm>
          <a:prstGeom prst="rect">
            <a:avLst/>
          </a:prstGeom>
          <a:noFill/>
          <a:ln>
            <a:noFill/>
          </a:ln>
        </p:spPr>
      </p:pic>
      <p:sp>
        <p:nvSpPr>
          <p:cNvPr id="339" name="Google Shape;339;p42"/>
          <p:cNvSpPr txBox="1"/>
          <p:nvPr/>
        </p:nvSpPr>
        <p:spPr>
          <a:xfrm>
            <a:off x="5135675" y="1660688"/>
            <a:ext cx="4084500" cy="14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rPr>
              <a:t>"If, by the first day of autumn (Sept 23) of 2015, a method will exist that can match or beat the performance of R-CNN on Pascal VOC detection, without the use of any extra, human annotations (e.g. ImageNet) as pre-training, Mr. Malik promises to buy Mr. Efros one (1) gelato (2 scoops: one chocolate, one vanilla)."</a:t>
            </a:r>
            <a:endParaRPr sz="1500">
              <a:latin typeface="Calibri"/>
              <a:ea typeface="Calibri"/>
              <a:cs typeface="Calibri"/>
              <a:sym typeface="Calibri"/>
            </a:endParaRPr>
          </a:p>
        </p:txBody>
      </p:sp>
      <p:sp>
        <p:nvSpPr>
          <p:cNvPr id="340" name="Google Shape;340;p42"/>
          <p:cNvSpPr txBox="1"/>
          <p:nvPr/>
        </p:nvSpPr>
        <p:spPr>
          <a:xfrm>
            <a:off x="5135675" y="4175350"/>
            <a:ext cx="420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Table: Data-Efficient Image Recognition using CPC</a:t>
            </a:r>
            <a:br>
              <a:rPr lang="en">
                <a:latin typeface="Calibri"/>
                <a:ea typeface="Calibri"/>
                <a:cs typeface="Calibri"/>
                <a:sym typeface="Calibri"/>
              </a:rPr>
            </a:br>
            <a:r>
              <a:rPr lang="en">
                <a:latin typeface="Calibri"/>
                <a:ea typeface="Calibri"/>
                <a:cs typeface="Calibri"/>
                <a:sym typeface="Calibri"/>
              </a:rPr>
              <a:t>                (Henaff, Srinivas, et al)</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7"/>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Admission into the Course</a:t>
            </a:r>
            <a:endParaRPr/>
          </a:p>
        </p:txBody>
      </p:sp>
      <p:sp>
        <p:nvSpPr>
          <p:cNvPr id="61" name="Google Shape;6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 name="Google Shape;62;p7"/>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65760" lvl="0" marL="342900" rtl="0" algn="l">
              <a:spcBef>
                <a:spcPts val="480"/>
              </a:spcBef>
              <a:spcAft>
                <a:spcPts val="0"/>
              </a:spcAft>
              <a:buClr>
                <a:schemeClr val="folHlink"/>
              </a:buClr>
              <a:buSzPts val="1800"/>
              <a:buChar char="■"/>
            </a:pPr>
            <a:r>
              <a:rPr lang="en" sz="1800"/>
              <a:t>Application: see website</a:t>
            </a:r>
            <a:endParaRPr sz="1800"/>
          </a:p>
          <a:p>
            <a:pPr indent="0" lvl="0" marL="342900" rtl="0" algn="l">
              <a:spcBef>
                <a:spcPts val="480"/>
              </a:spcBef>
              <a:spcAft>
                <a:spcPts val="0"/>
              </a:spcAft>
              <a:buNone/>
            </a:pPr>
            <a:r>
              <a:t/>
            </a:r>
            <a:endParaRPr sz="1800"/>
          </a:p>
          <a:p>
            <a:pPr indent="-365760" lvl="0" marL="342900" rtl="0" algn="l">
              <a:spcBef>
                <a:spcPts val="480"/>
              </a:spcBef>
              <a:spcAft>
                <a:spcPts val="0"/>
              </a:spcAft>
              <a:buClr>
                <a:schemeClr val="folHlink"/>
              </a:buClr>
              <a:buSzPts val="1800"/>
              <a:buChar char="■"/>
            </a:pPr>
            <a:r>
              <a:rPr lang="en" sz="1800"/>
              <a:t>We’ll review applications before the end of the weekend!</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Summary</a:t>
            </a:r>
            <a:endParaRPr/>
          </a:p>
        </p:txBody>
      </p:sp>
      <p:sp>
        <p:nvSpPr>
          <p:cNvPr id="346" name="Google Shape;346;p43"/>
          <p:cNvSpPr txBox="1"/>
          <p:nvPr>
            <p:ph idx="1" type="body"/>
          </p:nvPr>
        </p:nvSpPr>
        <p:spPr>
          <a:xfrm>
            <a:off x="81671" y="713190"/>
            <a:ext cx="8338500" cy="35754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480"/>
              </a:spcBef>
              <a:spcAft>
                <a:spcPts val="0"/>
              </a:spcAft>
              <a:buSzPts val="1800"/>
              <a:buChar char="■"/>
            </a:pPr>
            <a:r>
              <a:rPr b="1" lang="en" sz="1800"/>
              <a:t>Unsupervised Learning</a:t>
            </a:r>
            <a:r>
              <a:rPr lang="en" sz="1800"/>
              <a:t>: Rapidly advancing field thanks to compute; deep learning engineering practices; datasets; lot of people working on it. </a:t>
            </a:r>
            <a:endParaRPr sz="1800"/>
          </a:p>
          <a:p>
            <a:pPr indent="-342900" lvl="0" marL="457200" rtl="0" algn="l">
              <a:lnSpc>
                <a:spcPct val="115000"/>
              </a:lnSpc>
              <a:spcBef>
                <a:spcPts val="0"/>
              </a:spcBef>
              <a:spcAft>
                <a:spcPts val="0"/>
              </a:spcAft>
              <a:buSzPts val="1800"/>
              <a:buChar char="■"/>
            </a:pPr>
            <a:r>
              <a:rPr b="1" lang="en" sz="1800"/>
              <a:t>Not just an academic interest topic.</a:t>
            </a:r>
            <a:r>
              <a:rPr lang="en" sz="1800"/>
              <a:t> Production level impact [example: BERT is in use for Google Search and Assistant].</a:t>
            </a:r>
            <a:endParaRPr sz="1800"/>
          </a:p>
          <a:p>
            <a:pPr indent="-342900" lvl="0" marL="457200" rtl="0" algn="l">
              <a:lnSpc>
                <a:spcPct val="115000"/>
              </a:lnSpc>
              <a:spcBef>
                <a:spcPts val="0"/>
              </a:spcBef>
              <a:spcAft>
                <a:spcPts val="0"/>
              </a:spcAft>
              <a:buSzPts val="1800"/>
              <a:buChar char="■"/>
            </a:pPr>
            <a:r>
              <a:rPr b="1" lang="en" sz="1800"/>
              <a:t>What is true now may not be true even a year from now</a:t>
            </a:r>
            <a:r>
              <a:rPr lang="en" sz="1800"/>
              <a:t> [example: self-supervised pre-training was way worse than supervised in computer vision tasks like detection/segmentation last year. Now it is better].</a:t>
            </a:r>
            <a:endParaRPr sz="1800"/>
          </a:p>
          <a:p>
            <a:pPr indent="-342900" lvl="0" marL="457200" rtl="0" algn="l">
              <a:lnSpc>
                <a:spcPct val="115000"/>
              </a:lnSpc>
              <a:spcBef>
                <a:spcPts val="0"/>
              </a:spcBef>
              <a:spcAft>
                <a:spcPts val="0"/>
              </a:spcAft>
              <a:buSzPts val="1800"/>
              <a:buChar char="■"/>
            </a:pPr>
            <a:r>
              <a:rPr b="1" lang="en" sz="1800"/>
              <a:t>Language Modeling</a:t>
            </a:r>
            <a:r>
              <a:rPr lang="en" sz="1800"/>
              <a:t> (GPT), </a:t>
            </a:r>
            <a:r>
              <a:rPr b="1" lang="en" sz="1800"/>
              <a:t>Image Generation</a:t>
            </a:r>
            <a:r>
              <a:rPr lang="en" sz="1800"/>
              <a:t> (conditional GANs), </a:t>
            </a:r>
            <a:r>
              <a:rPr b="1" lang="en" sz="1800"/>
              <a:t>Language pre-training</a:t>
            </a:r>
            <a:r>
              <a:rPr lang="en" sz="1800"/>
              <a:t> (BERT), </a:t>
            </a:r>
            <a:r>
              <a:rPr b="1" lang="en" sz="1800"/>
              <a:t>vision pre-training</a:t>
            </a:r>
            <a:r>
              <a:rPr lang="en" sz="1800"/>
              <a:t> (</a:t>
            </a:r>
            <a:r>
              <a:rPr lang="en" sz="1800"/>
              <a:t>CPC / MoCo</a:t>
            </a:r>
            <a:r>
              <a:rPr lang="en" sz="1800"/>
              <a:t>) starting to work really well. Good time to learn these well and make very impactful contributions.</a:t>
            </a:r>
            <a:endParaRPr sz="1800"/>
          </a:p>
          <a:p>
            <a:pPr indent="-342900" lvl="0" marL="457200" rtl="0" algn="l">
              <a:lnSpc>
                <a:spcPct val="115000"/>
              </a:lnSpc>
              <a:spcBef>
                <a:spcPts val="0"/>
              </a:spcBef>
              <a:spcAft>
                <a:spcPts val="0"/>
              </a:spcAft>
              <a:buSzPts val="1800"/>
              <a:buChar char="■"/>
            </a:pPr>
            <a:r>
              <a:rPr b="1" lang="en" sz="1800"/>
              <a:t>Autoregressive Density Modeling, Flows, VAEs, UL for RL</a:t>
            </a:r>
            <a:r>
              <a:rPr lang="en" sz="1800"/>
              <a:t>, etc have </a:t>
            </a:r>
            <a:r>
              <a:rPr b="1" i="1" lang="en" sz="1800"/>
              <a:t>huge room for improvement</a:t>
            </a:r>
            <a:r>
              <a:rPr lang="en" sz="1800"/>
              <a:t>. Great time to work on them. </a:t>
            </a:r>
            <a:endParaRPr sz="1800"/>
          </a:p>
        </p:txBody>
      </p:sp>
      <p:sp>
        <p:nvSpPr>
          <p:cNvPr id="347" name="Google Shape;34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animEffect filter="fade" transition="in">
                                      <p:cBhvr>
                                        <p:cTn dur="1000"/>
                                        <p:tgtEl>
                                          <p:spTgt spid="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animEffect filter="fade" transition="in">
                                      <p:cBhvr>
                                        <p:cTn dur="1000"/>
                                        <p:tgtEl>
                                          <p:spTgt spid="3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animEffect filter="fade" transition="in">
                                      <p:cBhvr>
                                        <p:cTn dur="1000"/>
                                        <p:tgtEl>
                                          <p:spTgt spid="3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3" st="3"/>
                                            </p:txEl>
                                          </p:spTgt>
                                        </p:tgtEl>
                                        <p:attrNameLst>
                                          <p:attrName>style.visibility</p:attrName>
                                        </p:attrNameLst>
                                      </p:cBhvr>
                                      <p:to>
                                        <p:strVal val="visible"/>
                                      </p:to>
                                    </p:set>
                                    <p:animEffect filter="fade" transition="in">
                                      <p:cBhvr>
                                        <p:cTn dur="1000"/>
                                        <p:tgtEl>
                                          <p:spTgt spid="3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4" st="4"/>
                                            </p:txEl>
                                          </p:spTgt>
                                        </p:tgtEl>
                                        <p:attrNameLst>
                                          <p:attrName>style.visibility</p:attrName>
                                        </p:attrNameLst>
                                      </p:cBhvr>
                                      <p:to>
                                        <p:strVal val="visible"/>
                                      </p:to>
                                    </p:set>
                                    <p:animEffect filter="fade" transition="in">
                                      <p:cBhvr>
                                        <p:cTn dur="1000"/>
                                        <p:tgtEl>
                                          <p:spTgt spid="34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8"/>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Syllabus</a:t>
            </a:r>
            <a:endParaRPr/>
          </a:p>
        </p:txBody>
      </p:sp>
      <p:sp>
        <p:nvSpPr>
          <p:cNvPr id="68" name="Google Shape;6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 name="Google Shape;69;p8"/>
          <p:cNvSpPr txBox="1"/>
          <p:nvPr/>
        </p:nvSpPr>
        <p:spPr>
          <a:xfrm>
            <a:off x="233650" y="636875"/>
            <a:ext cx="8530200" cy="330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1 (1/22)  </a:t>
            </a:r>
            <a:r>
              <a:rPr b="1" lang="en" sz="1000">
                <a:solidFill>
                  <a:srgbClr val="212121"/>
                </a:solidFill>
                <a:latin typeface="Calibri"/>
                <a:ea typeface="Calibri"/>
                <a:cs typeface="Calibri"/>
                <a:sym typeface="Calibri"/>
              </a:rPr>
              <a:t>Intro</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2 (1/29) </a:t>
            </a:r>
            <a:r>
              <a:rPr b="1" lang="en" sz="1000">
                <a:solidFill>
                  <a:srgbClr val="212121"/>
                </a:solidFill>
                <a:latin typeface="Calibri"/>
                <a:ea typeface="Calibri"/>
                <a:cs typeface="Calibri"/>
                <a:sym typeface="Calibri"/>
              </a:rPr>
              <a:t>Autoregressive Models</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3 (2/5)   </a:t>
            </a:r>
            <a:r>
              <a:rPr b="1" lang="en" sz="1000">
                <a:solidFill>
                  <a:srgbClr val="212121"/>
                </a:solidFill>
                <a:latin typeface="Calibri"/>
                <a:ea typeface="Calibri"/>
                <a:cs typeface="Calibri"/>
                <a:sym typeface="Calibri"/>
              </a:rPr>
              <a:t>Flow Models</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4 (2/12) </a:t>
            </a:r>
            <a:r>
              <a:rPr b="1" lang="en" sz="1000">
                <a:solidFill>
                  <a:srgbClr val="212121"/>
                </a:solidFill>
                <a:latin typeface="Calibri"/>
                <a:ea typeface="Calibri"/>
                <a:cs typeface="Calibri"/>
                <a:sym typeface="Calibri"/>
              </a:rPr>
              <a:t>Latent Variable Models</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5 (2/19) </a:t>
            </a:r>
            <a:r>
              <a:rPr b="1" lang="en" sz="1000">
                <a:solidFill>
                  <a:srgbClr val="212121"/>
                </a:solidFill>
                <a:latin typeface="Calibri"/>
                <a:ea typeface="Calibri"/>
                <a:cs typeface="Calibri"/>
                <a:sym typeface="Calibri"/>
              </a:rPr>
              <a:t>Implicit Models / Generative Adversarial Networks</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6 (2/26) </a:t>
            </a:r>
            <a:r>
              <a:rPr b="1" lang="en" sz="1000">
                <a:solidFill>
                  <a:srgbClr val="212121"/>
                </a:solidFill>
                <a:latin typeface="Calibri"/>
                <a:ea typeface="Calibri"/>
                <a:cs typeface="Calibri"/>
                <a:sym typeface="Calibri"/>
              </a:rPr>
              <a:t>Implicit Models / Generative Adversarial Networks (ctd) + Final Project Discussion</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7 (3/4)   </a:t>
            </a:r>
            <a:r>
              <a:rPr b="1" lang="en" sz="1000">
                <a:solidFill>
                  <a:srgbClr val="212121"/>
                </a:solidFill>
                <a:latin typeface="Calibri"/>
                <a:ea typeface="Calibri"/>
                <a:cs typeface="Calibri"/>
                <a:sym typeface="Calibri"/>
              </a:rPr>
              <a:t>Self-Supervised Learning / Non-Generative Representation Learning</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8 (3/11) </a:t>
            </a:r>
            <a:r>
              <a:rPr b="1" lang="en" sz="1000">
                <a:solidFill>
                  <a:srgbClr val="212121"/>
                </a:solidFill>
                <a:latin typeface="Calibri"/>
                <a:ea typeface="Calibri"/>
                <a:cs typeface="Calibri"/>
                <a:sym typeface="Calibri"/>
              </a:rPr>
              <a:t>Self-Supervised Learning / Non-Generative Representation Learning</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None/>
            </a:pPr>
            <a:r>
              <a:rPr lang="en" sz="1000">
                <a:solidFill>
                  <a:srgbClr val="212121"/>
                </a:solidFill>
                <a:latin typeface="Calibri"/>
                <a:ea typeface="Calibri"/>
                <a:cs typeface="Calibri"/>
                <a:sym typeface="Calibri"/>
              </a:rPr>
              <a:t>Week 9 (3/18) </a:t>
            </a:r>
            <a:r>
              <a:rPr b="1" lang="en" sz="1000">
                <a:solidFill>
                  <a:srgbClr val="212121"/>
                </a:solidFill>
                <a:latin typeface="Calibri"/>
                <a:ea typeface="Calibri"/>
                <a:cs typeface="Calibri"/>
                <a:sym typeface="Calibri"/>
              </a:rPr>
              <a:t>Strengths and Weaknesses of Unsupervised Learning Methods</a:t>
            </a:r>
            <a:r>
              <a:rPr lang="en" sz="1000">
                <a:solidFill>
                  <a:srgbClr val="212121"/>
                </a:solidFill>
                <a:latin typeface="Calibri"/>
                <a:ea typeface="Calibri"/>
                <a:cs typeface="Calibri"/>
                <a:sym typeface="Calibri"/>
              </a:rPr>
              <a:t> </a:t>
            </a:r>
            <a:endParaRPr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i="1" lang="en" sz="1000">
                <a:solidFill>
                  <a:srgbClr val="212121"/>
                </a:solidFill>
                <a:latin typeface="Calibri"/>
                <a:ea typeface="Calibri"/>
                <a:cs typeface="Calibri"/>
                <a:sym typeface="Calibri"/>
              </a:rPr>
              <a:t>Spring Break Week (no lecture)</a:t>
            </a:r>
            <a:endParaRPr i="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10 (4/1) </a:t>
            </a:r>
            <a:r>
              <a:rPr b="1" lang="en" sz="1000">
                <a:solidFill>
                  <a:srgbClr val="212121"/>
                </a:solidFill>
                <a:latin typeface="Calibri"/>
                <a:ea typeface="Calibri"/>
                <a:cs typeface="Calibri"/>
                <a:sym typeface="Calibri"/>
              </a:rPr>
              <a:t>Semi-Supervised Learning; Unsupervised Distribution Alignment</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11 (4/8) </a:t>
            </a:r>
            <a:r>
              <a:rPr b="1" lang="en" sz="1000">
                <a:solidFill>
                  <a:srgbClr val="212121"/>
                </a:solidFill>
                <a:latin typeface="Calibri"/>
                <a:ea typeface="Calibri"/>
                <a:cs typeface="Calibri"/>
                <a:sym typeface="Calibri"/>
              </a:rPr>
              <a:t>Compression</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12 (4/15) </a:t>
            </a:r>
            <a:r>
              <a:rPr b="1" lang="en" sz="1000">
                <a:solidFill>
                  <a:srgbClr val="212121"/>
                </a:solidFill>
                <a:latin typeface="Calibri"/>
                <a:ea typeface="Calibri"/>
                <a:cs typeface="Calibri"/>
                <a:sym typeface="Calibri"/>
              </a:rPr>
              <a:t>Language Models</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13 (4/22) </a:t>
            </a:r>
            <a:r>
              <a:rPr b="1" lang="en" sz="1000">
                <a:solidFill>
                  <a:srgbClr val="FF0000"/>
                </a:solidFill>
                <a:latin typeface="Calibri"/>
                <a:ea typeface="Calibri"/>
                <a:cs typeface="Calibri"/>
                <a:sym typeface="Calibri"/>
              </a:rPr>
              <a:t>Midterm</a:t>
            </a:r>
            <a:endParaRPr b="1" sz="1000">
              <a:solidFill>
                <a:srgbClr val="FF0000"/>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lang="en" sz="1000">
                <a:solidFill>
                  <a:srgbClr val="212121"/>
                </a:solidFill>
                <a:latin typeface="Calibri"/>
                <a:ea typeface="Calibri"/>
                <a:cs typeface="Calibri"/>
                <a:sym typeface="Calibri"/>
              </a:rPr>
              <a:t>Week 14 (4/29) </a:t>
            </a:r>
            <a:r>
              <a:rPr b="1" lang="en" sz="1000">
                <a:solidFill>
                  <a:srgbClr val="212121"/>
                </a:solidFill>
                <a:latin typeface="Calibri"/>
                <a:ea typeface="Calibri"/>
                <a:cs typeface="Calibri"/>
                <a:sym typeface="Calibri"/>
              </a:rPr>
              <a:t>Representation Learning in Reinforcement Learning</a:t>
            </a:r>
            <a:endParaRPr b="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Clr>
                <a:schemeClr val="dk1"/>
              </a:buClr>
              <a:buSzPts val="1100"/>
              <a:buFont typeface="Arial"/>
              <a:buNone/>
            </a:pPr>
            <a:r>
              <a:rPr i="1" lang="en" sz="1000">
                <a:solidFill>
                  <a:srgbClr val="212121"/>
                </a:solidFill>
                <a:latin typeface="Calibri"/>
                <a:ea typeface="Calibri"/>
                <a:cs typeface="Calibri"/>
                <a:sym typeface="Calibri"/>
              </a:rPr>
              <a:t>Week 15 (5/6)   RRR Week (no lecture)</a:t>
            </a:r>
            <a:endParaRPr i="1" sz="1000">
              <a:solidFill>
                <a:srgbClr val="212121"/>
              </a:solidFill>
              <a:latin typeface="Calibri"/>
              <a:ea typeface="Calibri"/>
              <a:cs typeface="Calibri"/>
              <a:sym typeface="Calibri"/>
            </a:endParaRPr>
          </a:p>
          <a:p>
            <a:pPr indent="0" lvl="0" marL="0" rtl="0" algn="l">
              <a:lnSpc>
                <a:spcPct val="100000"/>
              </a:lnSpc>
              <a:spcBef>
                <a:spcPts val="600"/>
              </a:spcBef>
              <a:spcAft>
                <a:spcPts val="0"/>
              </a:spcAft>
              <a:buNone/>
            </a:pPr>
            <a:r>
              <a:rPr lang="en" sz="1000">
                <a:solidFill>
                  <a:srgbClr val="212121"/>
                </a:solidFill>
                <a:latin typeface="Calibri"/>
                <a:ea typeface="Calibri"/>
                <a:cs typeface="Calibri"/>
                <a:sym typeface="Calibri"/>
              </a:rPr>
              <a:t>Week 16 (5/13) </a:t>
            </a:r>
            <a:r>
              <a:rPr b="1" lang="en" sz="1000">
                <a:solidFill>
                  <a:srgbClr val="212121"/>
                </a:solidFill>
                <a:latin typeface="Calibri"/>
                <a:ea typeface="Calibri"/>
                <a:cs typeface="Calibri"/>
                <a:sym typeface="Calibri"/>
              </a:rPr>
              <a:t>Final Project Presentations  +  Final Project Reports due</a:t>
            </a:r>
            <a:endParaRPr b="1" sz="1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0" st="0"/>
                                            </p:txEl>
                                          </p:spTgt>
                                        </p:tgtEl>
                                        <p:attrNameLst>
                                          <p:attrName>style.visibility</p:attrName>
                                        </p:attrNameLst>
                                      </p:cBhvr>
                                      <p:to>
                                        <p:strVal val="visible"/>
                                      </p:to>
                                    </p:set>
                                    <p:animEffect filter="fade" transition="in">
                                      <p:cBhvr>
                                        <p:cTn dur="1000"/>
                                        <p:tgtEl>
                                          <p:spTgt spid="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 st="1"/>
                                            </p:txEl>
                                          </p:spTgt>
                                        </p:tgtEl>
                                        <p:attrNameLst>
                                          <p:attrName>style.visibility</p:attrName>
                                        </p:attrNameLst>
                                      </p:cBhvr>
                                      <p:to>
                                        <p:strVal val="visible"/>
                                      </p:to>
                                    </p:set>
                                    <p:animEffect filter="fade" transition="in">
                                      <p:cBhvr>
                                        <p:cTn dur="1000"/>
                                        <p:tgtEl>
                                          <p:spTgt spid="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2" st="2"/>
                                            </p:txEl>
                                          </p:spTgt>
                                        </p:tgtEl>
                                        <p:attrNameLst>
                                          <p:attrName>style.visibility</p:attrName>
                                        </p:attrNameLst>
                                      </p:cBhvr>
                                      <p:to>
                                        <p:strVal val="visible"/>
                                      </p:to>
                                    </p:set>
                                    <p:animEffect filter="fade" transition="in">
                                      <p:cBhvr>
                                        <p:cTn dur="1000"/>
                                        <p:tgtEl>
                                          <p:spTgt spid="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3" st="3"/>
                                            </p:txEl>
                                          </p:spTgt>
                                        </p:tgtEl>
                                        <p:attrNameLst>
                                          <p:attrName>style.visibility</p:attrName>
                                        </p:attrNameLst>
                                      </p:cBhvr>
                                      <p:to>
                                        <p:strVal val="visible"/>
                                      </p:to>
                                    </p:set>
                                    <p:animEffect filter="fade" transition="in">
                                      <p:cBhvr>
                                        <p:cTn dur="1000"/>
                                        <p:tgtEl>
                                          <p:spTgt spid="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4" st="4"/>
                                            </p:txEl>
                                          </p:spTgt>
                                        </p:tgtEl>
                                        <p:attrNameLst>
                                          <p:attrName>style.visibility</p:attrName>
                                        </p:attrNameLst>
                                      </p:cBhvr>
                                      <p:to>
                                        <p:strVal val="visible"/>
                                      </p:to>
                                    </p:set>
                                    <p:animEffect filter="fade" transition="in">
                                      <p:cBhvr>
                                        <p:cTn dur="1000"/>
                                        <p:tgtEl>
                                          <p:spTgt spid="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5" st="5"/>
                                            </p:txEl>
                                          </p:spTgt>
                                        </p:tgtEl>
                                        <p:attrNameLst>
                                          <p:attrName>style.visibility</p:attrName>
                                        </p:attrNameLst>
                                      </p:cBhvr>
                                      <p:to>
                                        <p:strVal val="visible"/>
                                      </p:to>
                                    </p:set>
                                    <p:animEffect filter="fade" transition="in">
                                      <p:cBhvr>
                                        <p:cTn dur="1000"/>
                                        <p:tgtEl>
                                          <p:spTgt spid="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6" st="6"/>
                                            </p:txEl>
                                          </p:spTgt>
                                        </p:tgtEl>
                                        <p:attrNameLst>
                                          <p:attrName>style.visibility</p:attrName>
                                        </p:attrNameLst>
                                      </p:cBhvr>
                                      <p:to>
                                        <p:strVal val="visible"/>
                                      </p:to>
                                    </p:set>
                                    <p:animEffect filter="fade" transition="in">
                                      <p:cBhvr>
                                        <p:cTn dur="1000"/>
                                        <p:tgtEl>
                                          <p:spTgt spid="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7" st="7"/>
                                            </p:txEl>
                                          </p:spTgt>
                                        </p:tgtEl>
                                        <p:attrNameLst>
                                          <p:attrName>style.visibility</p:attrName>
                                        </p:attrNameLst>
                                      </p:cBhvr>
                                      <p:to>
                                        <p:strVal val="visible"/>
                                      </p:to>
                                    </p:set>
                                    <p:animEffect filter="fade" transition="in">
                                      <p:cBhvr>
                                        <p:cTn dur="1000"/>
                                        <p:tgtEl>
                                          <p:spTgt spid="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8" st="8"/>
                                            </p:txEl>
                                          </p:spTgt>
                                        </p:tgtEl>
                                        <p:attrNameLst>
                                          <p:attrName>style.visibility</p:attrName>
                                        </p:attrNameLst>
                                      </p:cBhvr>
                                      <p:to>
                                        <p:strVal val="visible"/>
                                      </p:to>
                                    </p:set>
                                    <p:animEffect filter="fade" transition="in">
                                      <p:cBhvr>
                                        <p:cTn dur="1000"/>
                                        <p:tgtEl>
                                          <p:spTgt spid="6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9" st="9"/>
                                            </p:txEl>
                                          </p:spTgt>
                                        </p:tgtEl>
                                        <p:attrNameLst>
                                          <p:attrName>style.visibility</p:attrName>
                                        </p:attrNameLst>
                                      </p:cBhvr>
                                      <p:to>
                                        <p:strVal val="visible"/>
                                      </p:to>
                                    </p:set>
                                    <p:animEffect filter="fade" transition="in">
                                      <p:cBhvr>
                                        <p:cTn dur="1000"/>
                                        <p:tgtEl>
                                          <p:spTgt spid="6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0" st="10"/>
                                            </p:txEl>
                                          </p:spTgt>
                                        </p:tgtEl>
                                        <p:attrNameLst>
                                          <p:attrName>style.visibility</p:attrName>
                                        </p:attrNameLst>
                                      </p:cBhvr>
                                      <p:to>
                                        <p:strVal val="visible"/>
                                      </p:to>
                                    </p:set>
                                    <p:animEffect filter="fade" transition="in">
                                      <p:cBhvr>
                                        <p:cTn dur="1000"/>
                                        <p:tgtEl>
                                          <p:spTgt spid="6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1" st="11"/>
                                            </p:txEl>
                                          </p:spTgt>
                                        </p:tgtEl>
                                        <p:attrNameLst>
                                          <p:attrName>style.visibility</p:attrName>
                                        </p:attrNameLst>
                                      </p:cBhvr>
                                      <p:to>
                                        <p:strVal val="visible"/>
                                      </p:to>
                                    </p:set>
                                    <p:animEffect filter="fade" transition="in">
                                      <p:cBhvr>
                                        <p:cTn dur="1000"/>
                                        <p:tgtEl>
                                          <p:spTgt spid="6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2" st="12"/>
                                            </p:txEl>
                                          </p:spTgt>
                                        </p:tgtEl>
                                        <p:attrNameLst>
                                          <p:attrName>style.visibility</p:attrName>
                                        </p:attrNameLst>
                                      </p:cBhvr>
                                      <p:to>
                                        <p:strVal val="visible"/>
                                      </p:to>
                                    </p:set>
                                    <p:animEffect filter="fade" transition="in">
                                      <p:cBhvr>
                                        <p:cTn dur="1000"/>
                                        <p:tgtEl>
                                          <p:spTgt spid="6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3" st="13"/>
                                            </p:txEl>
                                          </p:spTgt>
                                        </p:tgtEl>
                                        <p:attrNameLst>
                                          <p:attrName>style.visibility</p:attrName>
                                        </p:attrNameLst>
                                      </p:cBhvr>
                                      <p:to>
                                        <p:strVal val="visible"/>
                                      </p:to>
                                    </p:set>
                                    <p:animEffect filter="fade" transition="in">
                                      <p:cBhvr>
                                        <p:cTn dur="1000"/>
                                        <p:tgtEl>
                                          <p:spTgt spid="6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4" st="14"/>
                                            </p:txEl>
                                          </p:spTgt>
                                        </p:tgtEl>
                                        <p:attrNameLst>
                                          <p:attrName>style.visibility</p:attrName>
                                        </p:attrNameLst>
                                      </p:cBhvr>
                                      <p:to>
                                        <p:strVal val="visible"/>
                                      </p:to>
                                    </p:set>
                                    <p:animEffect filter="fade" transition="in">
                                      <p:cBhvr>
                                        <p:cTn dur="1000"/>
                                        <p:tgtEl>
                                          <p:spTgt spid="6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5" st="15"/>
                                            </p:txEl>
                                          </p:spTgt>
                                        </p:tgtEl>
                                        <p:attrNameLst>
                                          <p:attrName>style.visibility</p:attrName>
                                        </p:attrNameLst>
                                      </p:cBhvr>
                                      <p:to>
                                        <p:strVal val="visible"/>
                                      </p:to>
                                    </p:set>
                                    <p:animEffect filter="fade" transition="in">
                                      <p:cBhvr>
                                        <p:cTn dur="1000"/>
                                        <p:tgtEl>
                                          <p:spTgt spid="6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6" st="16"/>
                                            </p:txEl>
                                          </p:spTgt>
                                        </p:tgtEl>
                                        <p:attrNameLst>
                                          <p:attrName>style.visibility</p:attrName>
                                        </p:attrNameLst>
                                      </p:cBhvr>
                                      <p:to>
                                        <p:strVal val="visible"/>
                                      </p:to>
                                    </p:set>
                                    <p:animEffect filter="fade" transition="in">
                                      <p:cBhvr>
                                        <p:cTn dur="1000"/>
                                        <p:tgtEl>
                                          <p:spTgt spid="69">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9"/>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Homework</a:t>
            </a:r>
            <a:endParaRPr/>
          </a:p>
        </p:txBody>
      </p:sp>
      <p:sp>
        <p:nvSpPr>
          <p:cNvPr id="75" name="Google Shape;7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65760" lvl="0" marL="342900" rtl="0" algn="l">
              <a:lnSpc>
                <a:spcPct val="166670"/>
              </a:lnSpc>
              <a:spcBef>
                <a:spcPts val="900"/>
              </a:spcBef>
              <a:spcAft>
                <a:spcPts val="0"/>
              </a:spcAft>
              <a:buClr>
                <a:schemeClr val="folHlink"/>
              </a:buClr>
              <a:buSzPts val="1800"/>
              <a:buChar char="■"/>
            </a:pPr>
            <a:r>
              <a:rPr lang="en" sz="1800">
                <a:solidFill>
                  <a:srgbClr val="212121"/>
                </a:solidFill>
              </a:rPr>
              <a:t>HW1: Autoregressive Models (out 1/29, due 2/11) </a:t>
            </a:r>
            <a:endParaRPr sz="1800">
              <a:solidFill>
                <a:srgbClr val="212121"/>
              </a:solidFill>
            </a:endParaRPr>
          </a:p>
          <a:p>
            <a:pPr indent="-365760" lvl="0" marL="342900" rtl="0" algn="l">
              <a:lnSpc>
                <a:spcPct val="166670"/>
              </a:lnSpc>
              <a:spcBef>
                <a:spcPts val="0"/>
              </a:spcBef>
              <a:spcAft>
                <a:spcPts val="0"/>
              </a:spcAft>
              <a:buClr>
                <a:schemeClr val="folHlink"/>
              </a:buClr>
              <a:buSzPts val="1800"/>
              <a:buChar char="■"/>
            </a:pPr>
            <a:r>
              <a:rPr lang="en" sz="1800">
                <a:solidFill>
                  <a:srgbClr val="212121"/>
                </a:solidFill>
              </a:rPr>
              <a:t>HW2: Flow Models (out 2/12, due 2/25)</a:t>
            </a:r>
            <a:endParaRPr sz="1800">
              <a:solidFill>
                <a:srgbClr val="212121"/>
              </a:solidFill>
            </a:endParaRPr>
          </a:p>
          <a:p>
            <a:pPr indent="-365760" lvl="0" marL="342900" rtl="0" algn="l">
              <a:lnSpc>
                <a:spcPct val="166670"/>
              </a:lnSpc>
              <a:spcBef>
                <a:spcPts val="0"/>
              </a:spcBef>
              <a:spcAft>
                <a:spcPts val="0"/>
              </a:spcAft>
              <a:buClr>
                <a:schemeClr val="folHlink"/>
              </a:buClr>
              <a:buSzPts val="1800"/>
              <a:buChar char="■"/>
            </a:pPr>
            <a:r>
              <a:rPr lang="en" sz="1800">
                <a:solidFill>
                  <a:srgbClr val="212121"/>
                </a:solidFill>
              </a:rPr>
              <a:t>HW3: Latent Variable Models (out 2/26, due 3/10)</a:t>
            </a:r>
            <a:endParaRPr sz="1800">
              <a:solidFill>
                <a:srgbClr val="212121"/>
              </a:solidFill>
            </a:endParaRPr>
          </a:p>
          <a:p>
            <a:pPr indent="-365760" lvl="0" marL="342900" rtl="0" algn="l">
              <a:lnSpc>
                <a:spcPct val="166670"/>
              </a:lnSpc>
              <a:spcBef>
                <a:spcPts val="0"/>
              </a:spcBef>
              <a:spcAft>
                <a:spcPts val="0"/>
              </a:spcAft>
              <a:buClr>
                <a:schemeClr val="folHlink"/>
              </a:buClr>
              <a:buSzPts val="1800"/>
              <a:buChar char="■"/>
            </a:pPr>
            <a:r>
              <a:rPr lang="en" sz="1800">
                <a:solidFill>
                  <a:srgbClr val="212121"/>
                </a:solidFill>
              </a:rPr>
              <a:t>HW4: Implicit Models / GANs (out 3/11, due 3/31)</a:t>
            </a:r>
            <a:endParaRPr sz="1800">
              <a:solidFill>
                <a:srgbClr val="212121"/>
              </a:solidFill>
            </a:endParaRPr>
          </a:p>
          <a:p>
            <a:pPr indent="0" lvl="0" marL="342900" rtl="0" algn="l">
              <a:spcBef>
                <a:spcPts val="48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0"/>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Homework Policy</a:t>
            </a:r>
            <a:endParaRPr/>
          </a:p>
        </p:txBody>
      </p:sp>
      <p:sp>
        <p:nvSpPr>
          <p:cNvPr id="82" name="Google Shape;8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 name="Google Shape;83;p10"/>
          <p:cNvSpPr txBox="1"/>
          <p:nvPr>
            <p:ph idx="1" type="body"/>
          </p:nvPr>
        </p:nvSpPr>
        <p:spPr>
          <a:xfrm>
            <a:off x="157875" y="789400"/>
            <a:ext cx="8740800" cy="3575400"/>
          </a:xfrm>
          <a:prstGeom prst="rect">
            <a:avLst/>
          </a:prstGeom>
          <a:noFill/>
          <a:ln>
            <a:noFill/>
          </a:ln>
        </p:spPr>
        <p:txBody>
          <a:bodyPr anchorCtr="0" anchor="t" bIns="45700" lIns="91425" spcFirstLastPara="1" rIns="91425" wrap="square" tIns="45700">
            <a:noAutofit/>
          </a:bodyPr>
          <a:lstStyle/>
          <a:p>
            <a:pPr indent="-340360" lvl="0" marL="342900" rtl="0" algn="l">
              <a:lnSpc>
                <a:spcPct val="166670"/>
              </a:lnSpc>
              <a:spcBef>
                <a:spcPts val="900"/>
              </a:spcBef>
              <a:spcAft>
                <a:spcPts val="0"/>
              </a:spcAft>
              <a:buClr>
                <a:schemeClr val="folHlink"/>
              </a:buClr>
              <a:buSzPts val="1400"/>
              <a:buChar char="■"/>
            </a:pPr>
            <a:r>
              <a:rPr b="1" lang="en" sz="1400"/>
              <a:t>Collaboration:</a:t>
            </a:r>
            <a:r>
              <a:rPr b="1" i="1" lang="en" sz="1400"/>
              <a:t> </a:t>
            </a:r>
            <a:r>
              <a:rPr b="1" i="1" lang="en" sz="1400"/>
              <a:t>Students may discuss assignments.  However, each student must code up and write up their solutions independently</a:t>
            </a:r>
            <a:r>
              <a:rPr lang="en" sz="1400"/>
              <a:t>.</a:t>
            </a:r>
            <a:endParaRPr sz="1400"/>
          </a:p>
          <a:p>
            <a:pPr indent="0" lvl="0" marL="342900" rtl="0" algn="l">
              <a:lnSpc>
                <a:spcPct val="166670"/>
              </a:lnSpc>
              <a:spcBef>
                <a:spcPts val="900"/>
              </a:spcBef>
              <a:spcAft>
                <a:spcPts val="0"/>
              </a:spcAft>
              <a:buNone/>
            </a:pPr>
            <a:r>
              <a:t/>
            </a:r>
            <a:endParaRPr sz="1400"/>
          </a:p>
          <a:p>
            <a:pPr indent="-340360" lvl="0" marL="342900" rtl="0" algn="l">
              <a:lnSpc>
                <a:spcPct val="166670"/>
              </a:lnSpc>
              <a:spcBef>
                <a:spcPts val="900"/>
              </a:spcBef>
              <a:spcAft>
                <a:spcPts val="0"/>
              </a:spcAft>
              <a:buClr>
                <a:schemeClr val="folHlink"/>
              </a:buClr>
              <a:buSzPts val="1400"/>
              <a:buChar char="■"/>
            </a:pPr>
            <a:r>
              <a:rPr b="1" lang="en" sz="1400"/>
              <a:t>Late assignments:</a:t>
            </a:r>
            <a:r>
              <a:rPr lang="en" sz="1400"/>
              <a:t> Recognizing that students may face unusual circumstances and require some flexibility in the course of the semester, each student will have </a:t>
            </a:r>
            <a:r>
              <a:rPr b="1" i="1" lang="en" sz="1400"/>
              <a:t>a total of 7 free late (calendar) days</a:t>
            </a:r>
            <a:r>
              <a:rPr lang="en" sz="1400"/>
              <a:t> to use as s/he sees fit, but </a:t>
            </a:r>
            <a:r>
              <a:rPr b="1" i="1" lang="en" sz="1400"/>
              <a:t>no more than 4 late days can be used on any single assignment</a:t>
            </a:r>
            <a:r>
              <a:rPr lang="en" sz="1400"/>
              <a:t>. Late days are counted at the granularity of days: e.g., 3 hours late is one late day.  </a:t>
            </a:r>
            <a:endParaRPr sz="1400"/>
          </a:p>
          <a:p>
            <a:pPr indent="0" lvl="0" marL="342900" rtl="0" algn="l">
              <a:spcBef>
                <a:spcPts val="48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1"/>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Midterm </a:t>
            </a:r>
            <a:endParaRPr/>
          </a:p>
        </p:txBody>
      </p:sp>
      <p:sp>
        <p:nvSpPr>
          <p:cNvPr id="89" name="Google Shape;8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1"/>
          <p:cNvSpPr txBox="1"/>
          <p:nvPr>
            <p:ph idx="1" type="body"/>
          </p:nvPr>
        </p:nvSpPr>
        <p:spPr>
          <a:xfrm>
            <a:off x="157875" y="789400"/>
            <a:ext cx="8829900" cy="35754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480"/>
              </a:spcBef>
              <a:spcAft>
                <a:spcPts val="0"/>
              </a:spcAft>
              <a:buClr>
                <a:schemeClr val="dk2"/>
              </a:buClr>
              <a:buSzPts val="1800"/>
              <a:buChar char="■"/>
            </a:pPr>
            <a:r>
              <a:rPr lang="en" sz="1800"/>
              <a:t>Date: 4/22 (during lecture slot)</a:t>
            </a:r>
            <a:endParaRPr sz="1800"/>
          </a:p>
          <a:p>
            <a:pPr indent="-342900" lvl="0" marL="457200" rtl="0" algn="l">
              <a:lnSpc>
                <a:spcPct val="150000"/>
              </a:lnSpc>
              <a:spcBef>
                <a:spcPts val="0"/>
              </a:spcBef>
              <a:spcAft>
                <a:spcPts val="0"/>
              </a:spcAft>
              <a:buClr>
                <a:schemeClr val="dk2"/>
              </a:buClr>
              <a:buSzPts val="1800"/>
              <a:buChar char="■"/>
            </a:pPr>
            <a:r>
              <a:rPr lang="en" sz="1800"/>
              <a:t>Topics: everything covered through (and including) 4/15</a:t>
            </a:r>
            <a:endParaRPr sz="1800"/>
          </a:p>
          <a:p>
            <a:pPr indent="-342900" lvl="0" marL="457200" rtl="0" algn="l">
              <a:lnSpc>
                <a:spcPct val="150000"/>
              </a:lnSpc>
              <a:spcBef>
                <a:spcPts val="0"/>
              </a:spcBef>
              <a:spcAft>
                <a:spcPts val="0"/>
              </a:spcAft>
              <a:buClr>
                <a:schemeClr val="dk2"/>
              </a:buClr>
              <a:buSzPts val="1800"/>
              <a:buChar char="■"/>
            </a:pPr>
            <a:r>
              <a:rPr lang="en" sz="1800"/>
              <a:t>Format: we will provide a document with questions and answers ahead of time (~20)</a:t>
            </a:r>
            <a:endParaRPr sz="1800"/>
          </a:p>
          <a:p>
            <a:pPr indent="-342900" lvl="0" marL="457200" rtl="0" algn="l">
              <a:lnSpc>
                <a:spcPct val="150000"/>
              </a:lnSpc>
              <a:spcBef>
                <a:spcPts val="0"/>
              </a:spcBef>
              <a:spcAft>
                <a:spcPts val="0"/>
              </a:spcAft>
              <a:buClr>
                <a:schemeClr val="dk2"/>
              </a:buClr>
              <a:buSzPts val="1800"/>
              <a:buChar char="■"/>
            </a:pPr>
            <a:r>
              <a:rPr lang="en" sz="1800"/>
              <a:t>Rationale: opportunity to force yourself to fully internalize key derivations and concepts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2"/>
          <p:cNvSpPr txBox="1"/>
          <p:nvPr>
            <p:ph type="title"/>
          </p:nvPr>
        </p:nvSpPr>
        <p:spPr>
          <a:xfrm>
            <a:off x="0" y="64025"/>
            <a:ext cx="9144000" cy="572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Final Project</a:t>
            </a:r>
            <a:endParaRPr/>
          </a:p>
        </p:txBody>
      </p:sp>
      <p:sp>
        <p:nvSpPr>
          <p:cNvPr id="96" name="Google Shape;96;p12"/>
          <p:cNvSpPr txBox="1"/>
          <p:nvPr>
            <p:ph idx="1" type="body"/>
          </p:nvPr>
        </p:nvSpPr>
        <p:spPr>
          <a:xfrm>
            <a:off x="157871" y="789390"/>
            <a:ext cx="8338500" cy="3575400"/>
          </a:xfrm>
          <a:prstGeom prst="rect">
            <a:avLst/>
          </a:prstGeom>
          <a:noFill/>
          <a:ln>
            <a:noFill/>
          </a:ln>
        </p:spPr>
        <p:txBody>
          <a:bodyPr anchorCtr="0" anchor="t" bIns="45700" lIns="91425" spcFirstLastPara="1" rIns="91425" wrap="square" tIns="45700">
            <a:noAutofit/>
          </a:bodyPr>
          <a:lstStyle/>
          <a:p>
            <a:pPr indent="-340360" lvl="0" marL="342900" rtl="0" algn="l">
              <a:lnSpc>
                <a:spcPct val="115000"/>
              </a:lnSpc>
              <a:spcBef>
                <a:spcPts val="0"/>
              </a:spcBef>
              <a:spcAft>
                <a:spcPts val="0"/>
              </a:spcAft>
              <a:buClr>
                <a:schemeClr val="dk2"/>
              </a:buClr>
              <a:buSzPts val="1400"/>
              <a:buChar char="■"/>
            </a:pPr>
            <a:r>
              <a:rPr b="1" lang="en" sz="1400">
                <a:solidFill>
                  <a:srgbClr val="212121"/>
                </a:solidFill>
              </a:rPr>
              <a:t>SCOPE:</a:t>
            </a:r>
            <a:endParaRPr b="1" sz="14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Goal: explore and push the boundaries in unsupervised learning.  </a:t>
            </a:r>
            <a:endParaRPr sz="12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E.g.  proposal+evaluation of new algorithms / architectures,  investigation of an application of unsupervised learning, benchmarking unsupervised learning, compression, studying synergies between unsupervised learning and other types of learning, etc.</a:t>
            </a:r>
            <a:endParaRPr sz="12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Ideally, the project covers interesting new ground and might be the foundation for a future conference paper submission or product.</a:t>
            </a:r>
            <a:endParaRPr sz="1200">
              <a:solidFill>
                <a:srgbClr val="212121"/>
              </a:solidFill>
            </a:endParaRPr>
          </a:p>
          <a:p>
            <a:pPr indent="0" lvl="0" marL="0" rtl="0" algn="l">
              <a:lnSpc>
                <a:spcPct val="115000"/>
              </a:lnSpc>
              <a:spcBef>
                <a:spcPts val="900"/>
              </a:spcBef>
              <a:spcAft>
                <a:spcPts val="0"/>
              </a:spcAft>
              <a:buNone/>
            </a:pPr>
            <a:r>
              <a:t/>
            </a:r>
            <a:endParaRPr sz="600">
              <a:solidFill>
                <a:srgbClr val="212121"/>
              </a:solidFill>
            </a:endParaRPr>
          </a:p>
          <a:p>
            <a:pPr indent="-340360" lvl="0" marL="342900" rtl="0" algn="l">
              <a:lnSpc>
                <a:spcPct val="115000"/>
              </a:lnSpc>
              <a:spcBef>
                <a:spcPts val="900"/>
              </a:spcBef>
              <a:spcAft>
                <a:spcPts val="0"/>
              </a:spcAft>
              <a:buClr>
                <a:schemeClr val="dk2"/>
              </a:buClr>
              <a:buSzPts val="1400"/>
              <a:buChar char="■"/>
            </a:pPr>
            <a:r>
              <a:rPr b="1" lang="en" sz="1400">
                <a:solidFill>
                  <a:srgbClr val="212121"/>
                </a:solidFill>
              </a:rPr>
              <a:t>PROJECT TOPICS / STAFF INPUT:</a:t>
            </a:r>
            <a:endParaRPr b="1" sz="14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We encourage trying to come up with your own project idea.  We are also happy to make suggestions and/or brainstorm ideas together.</a:t>
            </a:r>
            <a:endParaRPr sz="1200">
              <a:solidFill>
                <a:srgbClr val="212121"/>
              </a:solidFill>
            </a:endParaRPr>
          </a:p>
          <a:p>
            <a:pPr indent="-292100" lvl="1" marL="742950" rtl="0" algn="l">
              <a:lnSpc>
                <a:spcPct val="115000"/>
              </a:lnSpc>
              <a:spcBef>
                <a:spcPts val="0"/>
              </a:spcBef>
              <a:spcAft>
                <a:spcPts val="0"/>
              </a:spcAft>
              <a:buClr>
                <a:srgbClr val="FF0000"/>
              </a:buClr>
              <a:buSzPts val="1200"/>
              <a:buChar char="■"/>
            </a:pPr>
            <a:r>
              <a:rPr lang="en" sz="1200">
                <a:solidFill>
                  <a:srgbClr val="212121"/>
                </a:solidFill>
              </a:rPr>
              <a:t>One of the main reasons we are so excited to teach this class is to see more Deep Unsupervised Learning projects happen.  We are very excited to advise on your projects, please don't hesitate to come to office hours to discuss project ideas, project progress, ideas for next steps, etc.</a:t>
            </a:r>
            <a:endParaRPr sz="1200">
              <a:solidFill>
                <a:srgbClr val="212121"/>
              </a:solidFill>
            </a:endParaRPr>
          </a:p>
          <a:p>
            <a:pPr indent="0" lvl="0" marL="342900" rtl="0" algn="l">
              <a:lnSpc>
                <a:spcPct val="115000"/>
              </a:lnSpc>
              <a:spcBef>
                <a:spcPts val="900"/>
              </a:spcBef>
              <a:spcAft>
                <a:spcPts val="0"/>
              </a:spcAft>
              <a:buNone/>
            </a:pPr>
            <a:r>
              <a:t/>
            </a:r>
            <a:endParaRPr sz="1400"/>
          </a:p>
        </p:txBody>
      </p:sp>
      <p:sp>
        <p:nvSpPr>
          <p:cNvPr id="97" name="Google Shape;9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0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0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10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1000"/>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1000"/>
                                        <p:tgtEl>
                                          <p:spTgt spid="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5" st="5"/>
                                            </p:txEl>
                                          </p:spTgt>
                                        </p:tgtEl>
                                        <p:attrNameLst>
                                          <p:attrName>style.visibility</p:attrName>
                                        </p:attrNameLst>
                                      </p:cBhvr>
                                      <p:to>
                                        <p:strVal val="visible"/>
                                      </p:to>
                                    </p:set>
                                    <p:animEffect filter="fade" transition="in">
                                      <p:cBhvr>
                                        <p:cTn dur="1000"/>
                                        <p:tgtEl>
                                          <p:spTgt spid="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6" st="6"/>
                                            </p:txEl>
                                          </p:spTgt>
                                        </p:tgtEl>
                                        <p:attrNameLst>
                                          <p:attrName>style.visibility</p:attrName>
                                        </p:attrNameLst>
                                      </p:cBhvr>
                                      <p:to>
                                        <p:strVal val="visible"/>
                                      </p:to>
                                    </p:set>
                                    <p:animEffect filter="fade" transition="in">
                                      <p:cBhvr>
                                        <p:cTn dur="1000"/>
                                        <p:tgtEl>
                                          <p:spTgt spid="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7" st="7"/>
                                            </p:txEl>
                                          </p:spTgt>
                                        </p:tgtEl>
                                        <p:attrNameLst>
                                          <p:attrName>style.visibility</p:attrName>
                                        </p:attrNameLst>
                                      </p:cBhvr>
                                      <p:to>
                                        <p:strVal val="visible"/>
                                      </p:to>
                                    </p:set>
                                    <p:animEffect filter="fade" transition="in">
                                      <p:cBhvr>
                                        <p:cTn dur="1000"/>
                                        <p:tgtEl>
                                          <p:spTgt spid="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8" st="8"/>
                                            </p:txEl>
                                          </p:spTgt>
                                        </p:tgtEl>
                                        <p:attrNameLst>
                                          <p:attrName>style.visibility</p:attrName>
                                        </p:attrNameLst>
                                      </p:cBhvr>
                                      <p:to>
                                        <p:strVal val="visible"/>
                                      </p:to>
                                    </p:set>
                                    <p:animEffect filter="fade" transition="in">
                                      <p:cBhvr>
                                        <p:cTn dur="1000"/>
                                        <p:tgtEl>
                                          <p:spTgt spid="9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ul-template">
  <a:themeElements>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